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0"/>
  </p:notesMasterIdLst>
  <p:handoutMasterIdLst>
    <p:handoutMasterId r:id="rId71"/>
  </p:handoutMasterIdLst>
  <p:sldIdLst>
    <p:sldId id="256" r:id="rId2"/>
    <p:sldId id="326" r:id="rId3"/>
    <p:sldId id="276" r:id="rId4"/>
    <p:sldId id="277" r:id="rId5"/>
    <p:sldId id="278" r:id="rId6"/>
    <p:sldId id="281" r:id="rId7"/>
    <p:sldId id="279" r:id="rId8"/>
    <p:sldId id="280" r:id="rId9"/>
    <p:sldId id="282" r:id="rId10"/>
    <p:sldId id="283" r:id="rId11"/>
    <p:sldId id="285" r:id="rId12"/>
    <p:sldId id="284" r:id="rId13"/>
    <p:sldId id="286" r:id="rId14"/>
    <p:sldId id="287" r:id="rId15"/>
    <p:sldId id="288" r:id="rId16"/>
    <p:sldId id="289" r:id="rId17"/>
    <p:sldId id="290" r:id="rId18"/>
    <p:sldId id="291" r:id="rId19"/>
    <p:sldId id="292" r:id="rId20"/>
    <p:sldId id="293" r:id="rId21"/>
    <p:sldId id="257" r:id="rId22"/>
    <p:sldId id="258" r:id="rId23"/>
    <p:sldId id="297" r:id="rId24"/>
    <p:sldId id="295" r:id="rId25"/>
    <p:sldId id="296" r:id="rId26"/>
    <p:sldId id="259" r:id="rId27"/>
    <p:sldId id="298" r:id="rId28"/>
    <p:sldId id="299" r:id="rId29"/>
    <p:sldId id="300" r:id="rId30"/>
    <p:sldId id="260" r:id="rId31"/>
    <p:sldId id="301" r:id="rId32"/>
    <p:sldId id="302" r:id="rId33"/>
    <p:sldId id="306" r:id="rId34"/>
    <p:sldId id="273" r:id="rId35"/>
    <p:sldId id="304" r:id="rId36"/>
    <p:sldId id="303" r:id="rId37"/>
    <p:sldId id="261" r:id="rId38"/>
    <p:sldId id="305" r:id="rId39"/>
    <p:sldId id="307" r:id="rId40"/>
    <p:sldId id="311" r:id="rId41"/>
    <p:sldId id="310" r:id="rId42"/>
    <p:sldId id="262" r:id="rId43"/>
    <p:sldId id="312" r:id="rId44"/>
    <p:sldId id="325" r:id="rId45"/>
    <p:sldId id="313" r:id="rId46"/>
    <p:sldId id="314" r:id="rId47"/>
    <p:sldId id="263" r:id="rId48"/>
    <p:sldId id="265" r:id="rId49"/>
    <p:sldId id="266" r:id="rId50"/>
    <p:sldId id="315" r:id="rId51"/>
    <p:sldId id="316" r:id="rId52"/>
    <p:sldId id="267" r:id="rId53"/>
    <p:sldId id="317" r:id="rId54"/>
    <p:sldId id="318" r:id="rId55"/>
    <p:sldId id="269" r:id="rId56"/>
    <p:sldId id="322" r:id="rId57"/>
    <p:sldId id="321" r:id="rId58"/>
    <p:sldId id="319" r:id="rId59"/>
    <p:sldId id="320" r:id="rId60"/>
    <p:sldId id="268" r:id="rId61"/>
    <p:sldId id="323" r:id="rId62"/>
    <p:sldId id="324" r:id="rId63"/>
    <p:sldId id="270" r:id="rId64"/>
    <p:sldId id="274" r:id="rId65"/>
    <p:sldId id="264" r:id="rId66"/>
    <p:sldId id="271" r:id="rId67"/>
    <p:sldId id="272" r:id="rId68"/>
    <p:sldId id="327" r:id="rId69"/>
  </p:sldIdLst>
  <p:sldSz cx="9144000" cy="6858000" type="screen4x3"/>
  <p:notesSz cx="6858000" cy="9144000"/>
  <p:defaultTextStyle>
    <a:defPPr>
      <a:defRPr lang="ja-JP"/>
    </a:defPPr>
    <a:lvl1pPr algn="l" rtl="0" fontAlgn="base">
      <a:spcBef>
        <a:spcPct val="0"/>
      </a:spcBef>
      <a:spcAft>
        <a:spcPct val="0"/>
      </a:spcAft>
      <a:defRPr kumimoji="1" sz="240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2400" kern="1200">
        <a:solidFill>
          <a:schemeClr val="tx1"/>
        </a:solidFill>
        <a:latin typeface="Times New Roman" pitchFamily="18" charset="0"/>
        <a:ea typeface="ＭＳ Ｐゴシック" charset="-128"/>
        <a:cs typeface="+mn-cs"/>
      </a:defRPr>
    </a:lvl2pPr>
    <a:lvl3pPr marL="914400" algn="l" rtl="0" fontAlgn="base">
      <a:spcBef>
        <a:spcPct val="0"/>
      </a:spcBef>
      <a:spcAft>
        <a:spcPct val="0"/>
      </a:spcAft>
      <a:defRPr kumimoji="1" sz="2400" kern="1200">
        <a:solidFill>
          <a:schemeClr val="tx1"/>
        </a:solidFill>
        <a:latin typeface="Times New Roman" pitchFamily="18" charset="0"/>
        <a:ea typeface="ＭＳ Ｐゴシック" charset="-128"/>
        <a:cs typeface="+mn-cs"/>
      </a:defRPr>
    </a:lvl3pPr>
    <a:lvl4pPr marL="1371600" algn="l" rtl="0" fontAlgn="base">
      <a:spcBef>
        <a:spcPct val="0"/>
      </a:spcBef>
      <a:spcAft>
        <a:spcPct val="0"/>
      </a:spcAft>
      <a:defRPr kumimoji="1" sz="2400" kern="1200">
        <a:solidFill>
          <a:schemeClr val="tx1"/>
        </a:solidFill>
        <a:latin typeface="Times New Roman" pitchFamily="18" charset="0"/>
        <a:ea typeface="ＭＳ Ｐゴシック" charset="-128"/>
        <a:cs typeface="+mn-cs"/>
      </a:defRPr>
    </a:lvl4pPr>
    <a:lvl5pPr marL="1828800" algn="l" rtl="0" fontAlgn="base">
      <a:spcBef>
        <a:spcPct val="0"/>
      </a:spcBef>
      <a:spcAft>
        <a:spcPct val="0"/>
      </a:spcAft>
      <a:defRPr kumimoji="1" sz="2400" kern="1200">
        <a:solidFill>
          <a:schemeClr val="tx1"/>
        </a:solidFill>
        <a:latin typeface="Times New Roman" pitchFamily="18" charset="0"/>
        <a:ea typeface="ＭＳ Ｐゴシック" charset="-128"/>
        <a:cs typeface="+mn-cs"/>
      </a:defRPr>
    </a:lvl5pPr>
    <a:lvl6pPr marL="2286000" algn="l" defTabSz="914400" rtl="0" eaLnBrk="1" latinLnBrk="0" hangingPunct="1">
      <a:defRPr kumimoji="1" sz="2400" kern="1200">
        <a:solidFill>
          <a:schemeClr val="tx1"/>
        </a:solidFill>
        <a:latin typeface="Times New Roman" pitchFamily="18" charset="0"/>
        <a:ea typeface="ＭＳ Ｐゴシック" charset="-128"/>
        <a:cs typeface="+mn-cs"/>
      </a:defRPr>
    </a:lvl6pPr>
    <a:lvl7pPr marL="2743200" algn="l" defTabSz="914400" rtl="0" eaLnBrk="1" latinLnBrk="0" hangingPunct="1">
      <a:defRPr kumimoji="1" sz="2400" kern="1200">
        <a:solidFill>
          <a:schemeClr val="tx1"/>
        </a:solidFill>
        <a:latin typeface="Times New Roman" pitchFamily="18" charset="0"/>
        <a:ea typeface="ＭＳ Ｐゴシック" charset="-128"/>
        <a:cs typeface="+mn-cs"/>
      </a:defRPr>
    </a:lvl7pPr>
    <a:lvl8pPr marL="3200400" algn="l" defTabSz="914400" rtl="0" eaLnBrk="1" latinLnBrk="0" hangingPunct="1">
      <a:defRPr kumimoji="1" sz="2400" kern="1200">
        <a:solidFill>
          <a:schemeClr val="tx1"/>
        </a:solidFill>
        <a:latin typeface="Times New Roman" pitchFamily="18" charset="0"/>
        <a:ea typeface="ＭＳ Ｐゴシック" charset="-128"/>
        <a:cs typeface="+mn-cs"/>
      </a:defRPr>
    </a:lvl8pPr>
    <a:lvl9pPr marL="3657600" algn="l" defTabSz="914400" rtl="0" eaLnBrk="1" latinLnBrk="0" hangingPunct="1">
      <a:defRPr kumimoji="1" sz="2400" kern="1200">
        <a:solidFill>
          <a:schemeClr val="tx1"/>
        </a:solidFill>
        <a:latin typeface="Times New Roman" pitchFamily="18"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0014" autoAdjust="0"/>
    <p:restoredTop sz="79623" autoAdjust="0"/>
  </p:normalViewPr>
  <p:slideViewPr>
    <p:cSldViewPr>
      <p:cViewPr varScale="1">
        <p:scale>
          <a:sx n="90" d="100"/>
          <a:sy n="90" d="100"/>
        </p:scale>
        <p:origin x="-152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A8EE886-2B82-4EED-9386-077D2C260661}" type="datetimeFigureOut">
              <a:rPr kumimoji="1" lang="ja-JP" altLang="en-US" smtClean="0"/>
              <a:pPr/>
              <a:t>2013/9/12</a:t>
            </a:fld>
            <a:endParaRPr kumimoji="1" lang="ja-JP" altLang="en-US"/>
          </a:p>
        </p:txBody>
      </p:sp>
      <p:sp>
        <p:nvSpPr>
          <p:cNvPr id="4" name="フッター プレースホル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38D72AE-209E-449E-9D4C-7AE255CD35AC}"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ea typeface="ＭＳ Ｐゴシック" pitchFamily="50" charset="-128"/>
              </a:defRPr>
            </a:lvl1pPr>
          </a:lstStyle>
          <a:p>
            <a:pPr>
              <a:defRPr/>
            </a:pPr>
            <a:endParaRPr lang="en-US" altLang="ja-JP"/>
          </a:p>
        </p:txBody>
      </p:sp>
      <p:sp>
        <p:nvSpPr>
          <p:cNvPr id="921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ea typeface="ＭＳ Ｐゴシック" pitchFamily="50" charset="-128"/>
              </a:defRPr>
            </a:lvl1pPr>
          </a:lstStyle>
          <a:p>
            <a:pPr>
              <a:defRPr/>
            </a:pPr>
            <a:endParaRPr lang="en-US" altLang="ja-JP"/>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922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a typeface="ＭＳ Ｐゴシック" pitchFamily="50" charset="-128"/>
              </a:defRPr>
            </a:lvl1pPr>
          </a:lstStyle>
          <a:p>
            <a:pPr>
              <a:defRPr/>
            </a:pPr>
            <a:endParaRPr lang="en-US" altLang="ja-JP"/>
          </a:p>
        </p:txBody>
      </p:sp>
      <p:sp>
        <p:nvSpPr>
          <p:cNvPr id="922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a typeface="ＭＳ Ｐゴシック" pitchFamily="50" charset="-128"/>
              </a:defRPr>
            </a:lvl1pPr>
          </a:lstStyle>
          <a:p>
            <a:pPr>
              <a:defRPr/>
            </a:pPr>
            <a:fld id="{3CAB0EDE-6259-4DDF-95FF-5FF8EEA2F166}" type="slidenum">
              <a:rPr lang="en-US" altLang="ja-JP"/>
              <a:pPr>
                <a:defRPr/>
              </a:pPr>
              <a:t>&lt;#&gt;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8E3E8D7A-388C-4268-B575-820B9B231952}" type="slidenum">
              <a:rPr lang="en-US" altLang="ja-JP">
                <a:ea typeface="ＭＳ Ｐゴシック" charset="-128"/>
              </a:rPr>
              <a:pPr/>
              <a:t>1</a:t>
            </a:fld>
            <a:endParaRPr lang="en-US" altLang="ja-JP">
              <a:ea typeface="ＭＳ Ｐゴシック" charset="-128"/>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r>
              <a:rPr lang="en-US" altLang="ja-JP" dirty="0" smtClean="0">
                <a:ea typeface="ＭＳ Ｐ明朝" charset="-128"/>
              </a:rPr>
              <a:t>2012</a:t>
            </a:r>
            <a:r>
              <a:rPr lang="ja-JP" altLang="en-US" dirty="0" smtClean="0">
                <a:ea typeface="ＭＳ Ｐ明朝" charset="-128"/>
              </a:rPr>
              <a:t>年</a:t>
            </a:r>
            <a:r>
              <a:rPr lang="en-US" altLang="ja-JP" dirty="0" smtClean="0">
                <a:ea typeface="ＭＳ Ｐ明朝" charset="-128"/>
              </a:rPr>
              <a:t>12</a:t>
            </a:r>
            <a:r>
              <a:rPr lang="ja-JP" altLang="en-US" dirty="0" smtClean="0">
                <a:ea typeface="ＭＳ Ｐ明朝" charset="-128"/>
              </a:rPr>
              <a:t>月の笹子トンネル天井版崩落事故を契機に、社会インフラの老朽化が大問題となってきました。</a:t>
            </a:r>
            <a:r>
              <a:rPr lang="en-US" altLang="ja-JP" dirty="0" smtClean="0">
                <a:ea typeface="ＭＳ Ｐ明朝" charset="-128"/>
              </a:rPr>
              <a:t>2013</a:t>
            </a:r>
            <a:r>
              <a:rPr lang="ja-JP" altLang="en-US" dirty="0" smtClean="0">
                <a:ea typeface="ＭＳ Ｐ明朝" charset="-128"/>
              </a:rPr>
              <a:t>年</a:t>
            </a:r>
            <a:r>
              <a:rPr lang="en-US" altLang="ja-JP" dirty="0" smtClean="0">
                <a:ea typeface="ＭＳ Ｐ明朝" charset="-128"/>
              </a:rPr>
              <a:t>8</a:t>
            </a:r>
            <a:r>
              <a:rPr lang="ja-JP" altLang="en-US" dirty="0" smtClean="0">
                <a:ea typeface="ＭＳ Ｐ明朝" charset="-128"/>
              </a:rPr>
              <a:t>月</a:t>
            </a:r>
            <a:r>
              <a:rPr lang="en-US" altLang="ja-JP" dirty="0" smtClean="0">
                <a:ea typeface="ＭＳ Ｐ明朝" charset="-128"/>
              </a:rPr>
              <a:t>4</a:t>
            </a:r>
            <a:r>
              <a:rPr lang="ja-JP" altLang="en-US" dirty="0" smtClean="0">
                <a:ea typeface="ＭＳ Ｐ明朝" charset="-128"/>
              </a:rPr>
              <a:t>日の</a:t>
            </a:r>
            <a:r>
              <a:rPr lang="en-US" altLang="ja-JP" dirty="0" smtClean="0">
                <a:ea typeface="ＭＳ Ｐ明朝" charset="-128"/>
              </a:rPr>
              <a:t>NHK</a:t>
            </a:r>
            <a:r>
              <a:rPr lang="ja-JP" altLang="en-US" dirty="0" smtClean="0">
                <a:ea typeface="ＭＳ Ｐ明朝" charset="-128"/>
              </a:rPr>
              <a:t>スペシャルでは「調査報告　日本のインフラが危ない」という番組が放送されました。</a:t>
            </a:r>
            <a:r>
              <a:rPr lang="en-US" altLang="ja-JP" dirty="0" smtClean="0">
                <a:ea typeface="ＭＳ Ｐ明朝" charset="-128"/>
              </a:rPr>
              <a:t>1984</a:t>
            </a:r>
            <a:r>
              <a:rPr lang="ja-JP" altLang="en-US" dirty="0" smtClean="0">
                <a:ea typeface="ＭＳ Ｐ明朝" charset="-128"/>
              </a:rPr>
              <a:t>年の「コンクリートクライシス」と同様に、造った</a:t>
            </a:r>
            <a:r>
              <a:rPr lang="ja-JP" altLang="en-US" dirty="0" err="1" smtClean="0">
                <a:ea typeface="ＭＳ Ｐ明朝" charset="-128"/>
              </a:rPr>
              <a:t>は</a:t>
            </a:r>
            <a:r>
              <a:rPr lang="ja-JP" altLang="en-US" dirty="0" smtClean="0">
                <a:ea typeface="ＭＳ Ｐ明朝" charset="-128"/>
              </a:rPr>
              <a:t>いいけれど、維持管理のことなど考えていなかった、というようなことが問題になってきたわけです。国は</a:t>
            </a:r>
            <a:r>
              <a:rPr lang="en-US" altLang="ja-JP" dirty="0" smtClean="0">
                <a:ea typeface="ＭＳ Ｐ明朝" charset="-128"/>
              </a:rPr>
              <a:t>2013</a:t>
            </a:r>
            <a:r>
              <a:rPr lang="ja-JP" altLang="en-US" dirty="0" smtClean="0">
                <a:ea typeface="ＭＳ Ｐ明朝" charset="-128"/>
              </a:rPr>
              <a:t>年を「メンテナンス元年」と命名し、社会インフラの維持管理に本格的に乗り出す構えです。しかし、報道等をみても、橋梁やコンクリート構造物に偏っており、実際最も障害発生頻度の高い土構造物や自然斜面には、いまだにあまり注目されていないようです。</a:t>
            </a:r>
            <a:endParaRPr lang="ja-JP" altLang="ja-JP" dirty="0" smtClean="0">
              <a:ea typeface="ＭＳ Ｐ明朝"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換算</a:t>
            </a:r>
            <a:r>
              <a:rPr kumimoji="1" lang="en-US" altLang="ja-JP" dirty="0" smtClean="0"/>
              <a:t>N</a:t>
            </a:r>
            <a:r>
              <a:rPr kumimoji="1" lang="ja-JP" altLang="en-US" dirty="0" smtClean="0"/>
              <a:t>値から何となく推定した</a:t>
            </a:r>
            <a:r>
              <a:rPr kumimoji="1" lang="en-US" altLang="ja-JP" dirty="0" smtClean="0"/>
              <a:t>φ25</a:t>
            </a:r>
            <a:r>
              <a:rPr kumimoji="1" lang="ja-JP" altLang="en-US" dirty="0" smtClean="0"/>
              <a:t>度で安定計算すると、地下水が無い場合でも</a:t>
            </a:r>
            <a:r>
              <a:rPr kumimoji="1" lang="en-US" altLang="ja-JP" dirty="0" smtClean="0"/>
              <a:t>Fs=0.7</a:t>
            </a:r>
            <a:r>
              <a:rPr kumimoji="1" lang="ja-JP" altLang="en-US" dirty="0" smtClean="0"/>
              <a:t>となります。そこに常時存在してはいけないものが存在していることになります。台風の大雨で崩れたのですから、地下水を設定しないとまずいので、さらに地下水の条件をだいたいで加えてみると、</a:t>
            </a:r>
            <a:r>
              <a:rPr kumimoji="1" lang="en-US" altLang="ja-JP" dirty="0" smtClean="0"/>
              <a:t>Fs=0.5</a:t>
            </a:r>
            <a:r>
              <a:rPr kumimoji="1" lang="ja-JP" altLang="en-US" dirty="0" smtClean="0"/>
              <a:t>くらいになります。安定計算が成り立ちません。</a:t>
            </a:r>
            <a:endParaRPr kumimoji="1" lang="en-US" altLang="ja-JP" dirty="0" smtClean="0"/>
          </a:p>
          <a:p>
            <a:r>
              <a:rPr kumimoji="1" lang="ja-JP" altLang="en-US" dirty="0" smtClean="0"/>
              <a:t>そこで実務を前に進ませなければならないコンサルタントは、「実測値から推定した地盤強度では現状が再現できないので、崩壊時の安全率を</a:t>
            </a:r>
            <a:r>
              <a:rPr kumimoji="1" lang="en-US" altLang="ja-JP" dirty="0" smtClean="0"/>
              <a:t>Fs=0.9</a:t>
            </a:r>
            <a:r>
              <a:rPr kumimoji="1" lang="ja-JP" altLang="en-US" dirty="0" smtClean="0"/>
              <a:t>と仮定する」などとやります。この「仮定」によって、</a:t>
            </a:r>
            <a:r>
              <a:rPr kumimoji="1" lang="ja-JP" altLang="en-US" dirty="0" err="1" smtClean="0"/>
              <a:t>ｃ</a:t>
            </a:r>
            <a:r>
              <a:rPr kumimoji="1" lang="ja-JP" altLang="en-US" dirty="0" smtClean="0"/>
              <a:t>が復活してきます。実際に崩壊したところでは、逆算してもまあそれほどおかしなことにはなりませんが、もしこの場所が「まだ崩壊していない斜面」だとすれば、どうやって安定度・危険度を評価するのでしょうか？</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CAB0EDE-6259-4DDF-95FF-5FF8EEA2F166}" type="slidenum">
              <a:rPr lang="en-US" altLang="ja-JP" smtClean="0"/>
              <a:pPr>
                <a:defRPr/>
              </a:pPr>
              <a:t>28</a:t>
            </a:fld>
            <a:endParaRPr lang="en-US" altLang="ja-JP"/>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実際に起きた現象ですら再現できないのに、現状評価や将来予測など夢のまた夢です。</a:t>
            </a:r>
            <a:endParaRPr kumimoji="1" lang="en-US" altLang="ja-JP" dirty="0" smtClean="0"/>
          </a:p>
          <a:p>
            <a:r>
              <a:rPr kumimoji="1" lang="ja-JP" altLang="en-US" dirty="0" smtClean="0"/>
              <a:t>何故こんなことが起きるのかというと、</a:t>
            </a:r>
            <a:r>
              <a:rPr kumimoji="1" lang="en-US" altLang="ja-JP" dirty="0" smtClean="0"/>
              <a:t>N</a:t>
            </a:r>
            <a:r>
              <a:rPr kumimoji="1" lang="ja-JP" altLang="en-US" dirty="0" smtClean="0"/>
              <a:t>値からの強度換算式が「新設のルール＝安全側のルール＝最低値」で造られているからです。もともと維持管理するつもりがあってつくられたものではありません。</a:t>
            </a:r>
            <a:endParaRPr kumimoji="1" lang="en-US" altLang="ja-JP" dirty="0" smtClean="0"/>
          </a:p>
          <a:p>
            <a:r>
              <a:rPr kumimoji="1" lang="ja-JP" altLang="en-US" dirty="0" smtClean="0"/>
              <a:t>現状の評価は、現状の状態をデータとして取り込まないとできません。土木研究所の佐々木靖人さんがその解決方法法として、「土層強度検査棒」を開発されました。これは、ベーンコーンに荷重を掛けて回した時のトルクを計測することによってｃ・</a:t>
            </a:r>
            <a:r>
              <a:rPr kumimoji="1" lang="en-US" altLang="ja-JP" dirty="0" smtClean="0"/>
              <a:t>φ</a:t>
            </a:r>
            <a:r>
              <a:rPr kumimoji="1" lang="ja-JP" altLang="en-US" dirty="0" smtClean="0"/>
              <a:t>を求めるというものです。三軸圧縮試験的です。実際、換算するもとになっているデータは同じ場所の三軸圧縮試験結果です。三軸試験結果との相関関係を利用するという、土質力学の王道を行く人にとってはあまり受け入れたくない方法が用いられています。</a:t>
            </a:r>
            <a:endParaRPr kumimoji="1" lang="en-US" altLang="ja-JP" dirty="0" smtClean="0"/>
          </a:p>
          <a:p>
            <a:r>
              <a:rPr kumimoji="1" lang="ja-JP" altLang="en-US" dirty="0" smtClean="0"/>
              <a:t>相関関係を取るデータが三軸試験結果なので、その精度以下にしかならないのは当然のことです。しかし、安全側という立場で超単純化した換算</a:t>
            </a:r>
            <a:r>
              <a:rPr kumimoji="1" lang="en-US" altLang="ja-JP" dirty="0" smtClean="0"/>
              <a:t>N</a:t>
            </a:r>
            <a:r>
              <a:rPr kumimoji="1" lang="ja-JP" altLang="en-US" dirty="0" smtClean="0"/>
              <a:t>値よりは相当マシです。精度としては「換算</a:t>
            </a:r>
            <a:r>
              <a:rPr kumimoji="1" lang="en-US" altLang="ja-JP" dirty="0" smtClean="0"/>
              <a:t>N</a:t>
            </a:r>
            <a:r>
              <a:rPr kumimoji="1" lang="ja-JP" altLang="en-US" dirty="0" smtClean="0"/>
              <a:t>値以上、土質試験以下」という位置づけです。利点は、短時間に計測できるので、沢山のデータが得られるということです。それらは統計処理に活用できます。</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CAB0EDE-6259-4DDF-95FF-5FF8EEA2F166}" type="slidenum">
              <a:rPr lang="en-US" altLang="ja-JP" smtClean="0"/>
              <a:pPr>
                <a:defRPr/>
              </a:pPr>
              <a:t>30</a:t>
            </a:fld>
            <a:endParaRPr lang="en-US" altLang="ja-JP"/>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実際に先の現場で土層強度検査棒で得られたｃ・</a:t>
            </a:r>
            <a:r>
              <a:rPr kumimoji="1" lang="en-US" altLang="ja-JP" dirty="0" smtClean="0"/>
              <a:t>φ</a:t>
            </a:r>
            <a:r>
              <a:rPr kumimoji="1" lang="ja-JP" altLang="en-US" dirty="0" smtClean="0"/>
              <a:t>を使ってみます。小数点以下１位までの数値があるのは、平均値だからです。少なくとも同じ地層で３点以上の計測を行えば、ばらつきなどの統計値が得られます。「土の強度はばらつく」ということは、日常的に枕詞として使われますが、それに配慮した解析が行われる例はほとんどありません。それは強度計測が、不撹乱試料採取＋土質試験という高いハードルのものだからです。</a:t>
            </a:r>
            <a:endParaRPr kumimoji="1" lang="en-US" altLang="ja-JP" dirty="0" smtClean="0"/>
          </a:p>
          <a:p>
            <a:r>
              <a:rPr kumimoji="1" lang="ja-JP" altLang="en-US" dirty="0" smtClean="0"/>
              <a:t>実測された</a:t>
            </a:r>
            <a:r>
              <a:rPr kumimoji="1" lang="ja-JP" altLang="en-US" dirty="0" err="1" smtClean="0"/>
              <a:t>ｃ、</a:t>
            </a:r>
            <a:r>
              <a:rPr kumimoji="1" lang="en-US" altLang="ja-JP" dirty="0" smtClean="0"/>
              <a:t>φ</a:t>
            </a:r>
            <a:r>
              <a:rPr kumimoji="1" lang="ja-JP" altLang="en-US" dirty="0" smtClean="0"/>
              <a:t>を使って計算すると、それらしい値になります。少なくとも地下水が無い時には</a:t>
            </a:r>
            <a:r>
              <a:rPr kumimoji="1" lang="en-US" altLang="ja-JP" dirty="0" smtClean="0"/>
              <a:t>Fs&gt;1.0</a:t>
            </a:r>
            <a:r>
              <a:rPr kumimoji="1" lang="ja-JP" altLang="en-US" dirty="0" smtClean="0"/>
              <a:t>で、「現存して良い」条件となっていますので、逆算法に回らなくて済みます。水圧を掛けてみると、</a:t>
            </a:r>
            <a:r>
              <a:rPr kumimoji="1" lang="en-US" altLang="ja-JP" dirty="0" smtClean="0"/>
              <a:t>Fs&lt;1.0</a:t>
            </a:r>
            <a:r>
              <a:rPr kumimoji="1" lang="ja-JP" altLang="en-US" dirty="0" smtClean="0"/>
              <a:t>となりました。実際に崩壊した形状は黒の点線です。これは最小安全率ではありません。</a:t>
            </a:r>
            <a:r>
              <a:rPr kumimoji="1" lang="en-US" altLang="ja-JP" dirty="0" smtClean="0"/>
              <a:t>Fs&lt;1.0</a:t>
            </a:r>
            <a:r>
              <a:rPr kumimoji="1" lang="ja-JP" altLang="en-US" dirty="0" smtClean="0"/>
              <a:t>となれば崩壊し、崩壊すれば水圧が除圧されますので、最小安全率の形状が崩れるまで他の</a:t>
            </a:r>
            <a:r>
              <a:rPr kumimoji="1" lang="en-US" altLang="ja-JP" dirty="0" smtClean="0"/>
              <a:t>Fs&lt;1.0</a:t>
            </a:r>
            <a:r>
              <a:rPr kumimoji="1" lang="ja-JP" altLang="en-US" dirty="0" smtClean="0"/>
              <a:t>の円弧が踏ん張って待っている必要はないのです。</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CAB0EDE-6259-4DDF-95FF-5FF8EEA2F166}" type="slidenum">
              <a:rPr lang="en-US" altLang="ja-JP" smtClean="0"/>
              <a:pPr>
                <a:defRPr/>
              </a:pPr>
              <a:t>34</a:t>
            </a:fld>
            <a:endParaRPr lang="en-US" altLang="ja-JP"/>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実際に先の現場で土層強度検査棒で得られたｃ・</a:t>
            </a:r>
            <a:r>
              <a:rPr kumimoji="1" lang="en-US" altLang="ja-JP" dirty="0" smtClean="0"/>
              <a:t>φ</a:t>
            </a:r>
            <a:r>
              <a:rPr kumimoji="1" lang="ja-JP" altLang="en-US" dirty="0" smtClean="0"/>
              <a:t>を使ってみます。小数点以下１位までの数値があるのは、平均値だからです。少なくとも同じ地層で３点以上の計測を行えば、ばらつきなどの統計値が得られます。「土の強度はばらつく」ということは、日常的に枕詞として使われますが、それに配慮した解析が行われる例はほとんどありません。それは強度計測が、不撹乱試料採取＋土質試験という高いハードルのものだからです。</a:t>
            </a:r>
            <a:endParaRPr kumimoji="1" lang="en-US" altLang="ja-JP" dirty="0" smtClean="0"/>
          </a:p>
          <a:p>
            <a:r>
              <a:rPr kumimoji="1" lang="ja-JP" altLang="en-US" dirty="0" smtClean="0"/>
              <a:t>実測された</a:t>
            </a:r>
            <a:r>
              <a:rPr kumimoji="1" lang="ja-JP" altLang="en-US" dirty="0" err="1" smtClean="0"/>
              <a:t>ｃ、</a:t>
            </a:r>
            <a:r>
              <a:rPr kumimoji="1" lang="en-US" altLang="ja-JP" dirty="0" smtClean="0"/>
              <a:t>φ</a:t>
            </a:r>
            <a:r>
              <a:rPr kumimoji="1" lang="ja-JP" altLang="en-US" dirty="0" smtClean="0"/>
              <a:t>を使って計算すると、それらしい値になります。少なくとも地下水が無い時には</a:t>
            </a:r>
            <a:r>
              <a:rPr kumimoji="1" lang="en-US" altLang="ja-JP" dirty="0" smtClean="0"/>
              <a:t>Fs&gt;1.0</a:t>
            </a:r>
            <a:r>
              <a:rPr kumimoji="1" lang="ja-JP" altLang="en-US" dirty="0" smtClean="0"/>
              <a:t>で、「現存して良い」条件となっていますので、逆算法に回らなくて済みます。水圧を掛けてみると、</a:t>
            </a:r>
            <a:r>
              <a:rPr kumimoji="1" lang="en-US" altLang="ja-JP" dirty="0" smtClean="0"/>
              <a:t>Fs&lt;1.0</a:t>
            </a:r>
            <a:r>
              <a:rPr kumimoji="1" lang="ja-JP" altLang="en-US" dirty="0" smtClean="0"/>
              <a:t>となりました。実際に崩壊した形状は黒の点線です。これは最小安全率ではありません。</a:t>
            </a:r>
            <a:r>
              <a:rPr kumimoji="1" lang="en-US" altLang="ja-JP" dirty="0" smtClean="0"/>
              <a:t>Fs&lt;1.0</a:t>
            </a:r>
            <a:r>
              <a:rPr kumimoji="1" lang="ja-JP" altLang="en-US" dirty="0" smtClean="0"/>
              <a:t>となれば崩壊し、崩壊すれば水圧が除圧されますので、最小安全率の形状が崩れるまで他の</a:t>
            </a:r>
            <a:r>
              <a:rPr kumimoji="1" lang="en-US" altLang="ja-JP" dirty="0" smtClean="0"/>
              <a:t>Fs&lt;1.0</a:t>
            </a:r>
            <a:r>
              <a:rPr kumimoji="1" lang="ja-JP" altLang="en-US" dirty="0" smtClean="0"/>
              <a:t>の円弧が踏ん張って待っている必要はないのです。</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CAB0EDE-6259-4DDF-95FF-5FF8EEA2F166}" type="slidenum">
              <a:rPr lang="en-US" altLang="ja-JP" smtClean="0"/>
              <a:pPr>
                <a:defRPr/>
              </a:pPr>
              <a:t>35</a:t>
            </a:fld>
            <a:endParaRPr lang="en-US" altLang="ja-JP"/>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実際に先の現場で土層強度検査棒で得られたｃ・</a:t>
            </a:r>
            <a:r>
              <a:rPr kumimoji="1" lang="en-US" altLang="ja-JP" dirty="0" smtClean="0"/>
              <a:t>φ</a:t>
            </a:r>
            <a:r>
              <a:rPr kumimoji="1" lang="ja-JP" altLang="en-US" dirty="0" smtClean="0"/>
              <a:t>を使ってみます。小数点以下１位までの数値があるのは、平均値だからです。少なくとも同じ地層で３点以上の計測を行えば、ばらつきなどの統計値が得られます。「土の強度はばらつく」ということは、日常的に枕詞として使われますが、それに配慮した解析が行われる例はほとんどありません。それは強度計測が、不撹乱試料採取＋土質試験という高いハードルのものだからです。</a:t>
            </a:r>
            <a:endParaRPr kumimoji="1" lang="en-US" altLang="ja-JP" dirty="0" smtClean="0"/>
          </a:p>
          <a:p>
            <a:r>
              <a:rPr kumimoji="1" lang="ja-JP" altLang="en-US" dirty="0" smtClean="0"/>
              <a:t>実測された</a:t>
            </a:r>
            <a:r>
              <a:rPr kumimoji="1" lang="ja-JP" altLang="en-US" dirty="0" err="1" smtClean="0"/>
              <a:t>ｃ、</a:t>
            </a:r>
            <a:r>
              <a:rPr kumimoji="1" lang="en-US" altLang="ja-JP" dirty="0" smtClean="0"/>
              <a:t>φ</a:t>
            </a:r>
            <a:r>
              <a:rPr kumimoji="1" lang="ja-JP" altLang="en-US" dirty="0" smtClean="0"/>
              <a:t>を使って計算すると、それらしい値になります。少なくとも地下水が無い時には</a:t>
            </a:r>
            <a:r>
              <a:rPr kumimoji="1" lang="en-US" altLang="ja-JP" dirty="0" smtClean="0"/>
              <a:t>Fs&gt;1.0</a:t>
            </a:r>
            <a:r>
              <a:rPr kumimoji="1" lang="ja-JP" altLang="en-US" dirty="0" smtClean="0"/>
              <a:t>で、「現存して良い」条件となっていますので、逆算法に回らなくて済みます。水圧を掛けてみると、</a:t>
            </a:r>
            <a:r>
              <a:rPr kumimoji="1" lang="en-US" altLang="ja-JP" dirty="0" smtClean="0"/>
              <a:t>Fs&lt;1.0</a:t>
            </a:r>
            <a:r>
              <a:rPr kumimoji="1" lang="ja-JP" altLang="en-US" dirty="0" smtClean="0"/>
              <a:t>となりました。実際に崩壊した形状は黒の点線です。これは最小安全率ではありません。</a:t>
            </a:r>
            <a:r>
              <a:rPr kumimoji="1" lang="en-US" altLang="ja-JP" dirty="0" smtClean="0"/>
              <a:t>Fs&lt;1.0</a:t>
            </a:r>
            <a:r>
              <a:rPr kumimoji="1" lang="ja-JP" altLang="en-US" dirty="0" smtClean="0"/>
              <a:t>となれば崩壊し、崩壊すれば水圧が除圧されますので、最小安全率の形状が崩れるまで他の</a:t>
            </a:r>
            <a:r>
              <a:rPr kumimoji="1" lang="en-US" altLang="ja-JP" dirty="0" smtClean="0"/>
              <a:t>Fs&lt;1.0</a:t>
            </a:r>
            <a:r>
              <a:rPr kumimoji="1" lang="ja-JP" altLang="en-US" dirty="0" smtClean="0"/>
              <a:t>の円弧が踏ん張って待っている必要はないのです。</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CAB0EDE-6259-4DDF-95FF-5FF8EEA2F166}" type="slidenum">
              <a:rPr lang="en-US" altLang="ja-JP" smtClean="0"/>
              <a:pPr>
                <a:defRPr/>
              </a:pPr>
              <a:t>36</a:t>
            </a:fld>
            <a:endParaRPr lang="en-US" altLang="ja-JP"/>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そもそも、斜面の安定には地下水圧が重要であると口では言いながら、決め方はいたっていい加減です。「安全側を見て地表まで地下水が満たされた」という条件を使う場合がありますが、本当にそれが「最も安全側」</a:t>
            </a:r>
            <a:r>
              <a:rPr kumimoji="1" lang="ja-JP" altLang="en-US" dirty="0" err="1" smtClean="0"/>
              <a:t>か</a:t>
            </a:r>
            <a:r>
              <a:rPr kumimoji="1" lang="ja-JP" altLang="en-US" dirty="0" smtClean="0"/>
              <a:t>どうかは極めて疑わしいと思います。ただ、いままでは、安定計算で</a:t>
            </a:r>
            <a:r>
              <a:rPr kumimoji="1" lang="en-US" altLang="ja-JP" dirty="0" smtClean="0"/>
              <a:t>φ</a:t>
            </a:r>
            <a:r>
              <a:rPr kumimoji="1" lang="ja-JP" altLang="en-US" dirty="0" smtClean="0"/>
              <a:t>しか換算</a:t>
            </a:r>
            <a:r>
              <a:rPr kumimoji="1" lang="en-US" altLang="ja-JP" dirty="0" smtClean="0"/>
              <a:t>N</a:t>
            </a:r>
            <a:r>
              <a:rPr kumimoji="1" lang="ja-JP" altLang="en-US" dirty="0" smtClean="0"/>
              <a:t>値から決まらないので、</a:t>
            </a:r>
            <a:r>
              <a:rPr kumimoji="1" lang="ja-JP" altLang="en-US" dirty="0" err="1" smtClean="0"/>
              <a:t>ｃ</a:t>
            </a:r>
            <a:r>
              <a:rPr kumimoji="1" lang="ja-JP" altLang="en-US" dirty="0" smtClean="0"/>
              <a:t>と地下水圧の２つが未知数として残っていたので、適当なバランスで設定するしかなかったわけです。</a:t>
            </a:r>
            <a:endParaRPr kumimoji="1" lang="en-US" altLang="ja-JP" dirty="0" smtClean="0"/>
          </a:p>
          <a:p>
            <a:r>
              <a:rPr kumimoji="1" lang="ja-JP" altLang="en-US" dirty="0" smtClean="0"/>
              <a:t>Ｃがわかるとどうなるかというと、実際に崩壊した箇所であれば、</a:t>
            </a:r>
            <a:r>
              <a:rPr kumimoji="1" lang="en-US" altLang="ja-JP" dirty="0" smtClean="0"/>
              <a:t>Fs&lt;1.0</a:t>
            </a:r>
            <a:r>
              <a:rPr kumimoji="1" lang="ja-JP" altLang="en-US" dirty="0" smtClean="0"/>
              <a:t>となる水圧を逆算することができます。そうすると地表面よりも高い水圧でないと崩れないという斜面が存在する（しかも珍しくない）ことがわかります。被圧水化した地下水が崩壊の直接的誘因になっているということです。</a:t>
            </a:r>
            <a:endParaRPr kumimoji="1" lang="en-US" altLang="ja-JP" dirty="0" smtClean="0"/>
          </a:p>
          <a:p>
            <a:r>
              <a:rPr kumimoji="1" lang="ja-JP" altLang="en-US" dirty="0" smtClean="0"/>
              <a:t>災害調査に行くと、爆裂したような穴や、円形崩壊地を見ることがしばしばあります。高い水圧で吹き飛ばされたように見えるのですが、従来型の逆算法では、</a:t>
            </a:r>
            <a:r>
              <a:rPr kumimoji="1" lang="ja-JP" altLang="en-US" dirty="0" err="1" smtClean="0"/>
              <a:t>ｃ</a:t>
            </a:r>
            <a:r>
              <a:rPr kumimoji="1" lang="ja-JP" altLang="en-US" dirty="0" smtClean="0"/>
              <a:t>が調整要因になってしまうので、水圧の情報が「逆算による推定レベル」であっても得られませんでした。</a:t>
            </a:r>
            <a:endParaRPr kumimoji="1" lang="en-US" altLang="ja-JP" dirty="0" smtClean="0"/>
          </a:p>
          <a:p>
            <a:r>
              <a:rPr kumimoji="1" lang="ja-JP" altLang="en-US" dirty="0" smtClean="0"/>
              <a:t>Ｃが得られるようになると、水圧が推定できるようになります。そして、それらは被圧水であって、災害調査時のイメージにとても良く合います。また、いわゆるパイプ流がその水圧の元になっているようです。</a:t>
            </a:r>
            <a:endParaRPr kumimoji="1" lang="en-US" altLang="ja-JP" dirty="0" smtClean="0"/>
          </a:p>
          <a:p>
            <a:r>
              <a:rPr kumimoji="1" lang="ja-JP" altLang="en-US" dirty="0" smtClean="0"/>
              <a:t>これらは、従来型の解析方法は、崩壊の原因すらちゃんと求められていなかったことを意味し、原因がわからなければ対策もまたトンチンカンになる宿命を持っていたことになります。</a:t>
            </a:r>
            <a:endParaRPr kumimoji="1"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CAB0EDE-6259-4DDF-95FF-5FF8EEA2F166}" type="slidenum">
              <a:rPr lang="en-US" altLang="ja-JP" smtClean="0"/>
              <a:pPr>
                <a:defRPr/>
              </a:pPr>
              <a:t>37</a:t>
            </a:fld>
            <a:endParaRPr lang="en-US" altLang="ja-JP"/>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そもそも、斜面の安定には地下水圧が重要であると口では言いながら、決め方はいたっていい加減です。「安全側を見て地表まで地下水が満たされた」という条件を使う場合がありますが、本当にそれが「最も安全側」</a:t>
            </a:r>
            <a:r>
              <a:rPr kumimoji="1" lang="ja-JP" altLang="en-US" dirty="0" err="1" smtClean="0"/>
              <a:t>か</a:t>
            </a:r>
            <a:r>
              <a:rPr kumimoji="1" lang="ja-JP" altLang="en-US" dirty="0" smtClean="0"/>
              <a:t>どうかは極めて疑わしいと思います。ただ、いままでは、安定計算で</a:t>
            </a:r>
            <a:r>
              <a:rPr kumimoji="1" lang="en-US" altLang="ja-JP" dirty="0" smtClean="0"/>
              <a:t>φ</a:t>
            </a:r>
            <a:r>
              <a:rPr kumimoji="1" lang="ja-JP" altLang="en-US" dirty="0" smtClean="0"/>
              <a:t>しか換算</a:t>
            </a:r>
            <a:r>
              <a:rPr kumimoji="1" lang="en-US" altLang="ja-JP" dirty="0" smtClean="0"/>
              <a:t>N</a:t>
            </a:r>
            <a:r>
              <a:rPr kumimoji="1" lang="ja-JP" altLang="en-US" dirty="0" smtClean="0"/>
              <a:t>値から決まらないので、</a:t>
            </a:r>
            <a:r>
              <a:rPr kumimoji="1" lang="ja-JP" altLang="en-US" dirty="0" err="1" smtClean="0"/>
              <a:t>ｃ</a:t>
            </a:r>
            <a:r>
              <a:rPr kumimoji="1" lang="ja-JP" altLang="en-US" dirty="0" smtClean="0"/>
              <a:t>と地下水圧の２つが未知数として残っていたので、適当なバランスで設定するしかなかったわけです。</a:t>
            </a:r>
            <a:endParaRPr kumimoji="1" lang="en-US" altLang="ja-JP" dirty="0" smtClean="0"/>
          </a:p>
          <a:p>
            <a:r>
              <a:rPr kumimoji="1" lang="ja-JP" altLang="en-US" dirty="0" smtClean="0"/>
              <a:t>Ｃがわかるとどうなるかというと、実際に崩壊した箇所であれば、</a:t>
            </a:r>
            <a:r>
              <a:rPr kumimoji="1" lang="en-US" altLang="ja-JP" dirty="0" smtClean="0"/>
              <a:t>Fs&lt;1.0</a:t>
            </a:r>
            <a:r>
              <a:rPr kumimoji="1" lang="ja-JP" altLang="en-US" dirty="0" smtClean="0"/>
              <a:t>となる水圧を逆算することができます。そうすると地表面よりも高い水圧でないと崩れないという斜面が存在する（しかも珍しくない）ことがわかります。被圧水化した地下水が崩壊の直接的誘因になっているということです。</a:t>
            </a:r>
            <a:endParaRPr kumimoji="1" lang="en-US" altLang="ja-JP" dirty="0" smtClean="0"/>
          </a:p>
          <a:p>
            <a:r>
              <a:rPr kumimoji="1" lang="ja-JP" altLang="en-US" dirty="0" smtClean="0"/>
              <a:t>災害調査に行くと、爆裂したような穴や、円形崩壊地を見ることがしばしばあります。高い水圧で吹き飛ばされたように見えるのですが、従来型の逆算法では、</a:t>
            </a:r>
            <a:r>
              <a:rPr kumimoji="1" lang="ja-JP" altLang="en-US" dirty="0" err="1" smtClean="0"/>
              <a:t>ｃ</a:t>
            </a:r>
            <a:r>
              <a:rPr kumimoji="1" lang="ja-JP" altLang="en-US" dirty="0" smtClean="0"/>
              <a:t>が調整要因になってしまうので、水圧の情報が「逆算による推定レベル」であっても得られませんでした。</a:t>
            </a:r>
            <a:endParaRPr kumimoji="1" lang="en-US" altLang="ja-JP" dirty="0" smtClean="0"/>
          </a:p>
          <a:p>
            <a:r>
              <a:rPr kumimoji="1" lang="ja-JP" altLang="en-US" dirty="0" smtClean="0"/>
              <a:t>Ｃが得られるようになると、水圧が推定できるようになります。そして、それらは被圧水であって、災害調査時のイメージにとても良く合います。また、いわゆるパイプ流がその水圧の元になっているようです。</a:t>
            </a:r>
            <a:endParaRPr kumimoji="1" lang="en-US" altLang="ja-JP" dirty="0" smtClean="0"/>
          </a:p>
          <a:p>
            <a:r>
              <a:rPr kumimoji="1" lang="ja-JP" altLang="en-US" dirty="0" smtClean="0"/>
              <a:t>これらは、従来型の解析方法は、崩壊の原因すらちゃんと求められていなかったことを意味し、原因がわからなければ対策もまたトンチンカンになる宿命を持っていたことになります。</a:t>
            </a:r>
            <a:endParaRPr kumimoji="1"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CAB0EDE-6259-4DDF-95FF-5FF8EEA2F166}" type="slidenum">
              <a:rPr lang="en-US" altLang="ja-JP" smtClean="0"/>
              <a:pPr>
                <a:defRPr/>
              </a:pPr>
              <a:t>38</a:t>
            </a:fld>
            <a:endParaRPr lang="en-US" altLang="ja-JP"/>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見るからに高い水圧が土中にかかり、表層部の相対的な難透水層を突き破って、崩壊が発生している例が多くあります。これらが、被圧水の仕業である可能性が高いということをあぶり出すには、少なくとも現地盤のｃ・</a:t>
            </a:r>
            <a:r>
              <a:rPr kumimoji="1" lang="en-US" altLang="ja-JP" dirty="0" smtClean="0"/>
              <a:t>φ</a:t>
            </a:r>
            <a:r>
              <a:rPr kumimoji="1" lang="ja-JP" altLang="en-US" dirty="0" smtClean="0"/>
              <a:t>は実計測値である必要がありました。地震時の場合には、被圧水と言うよりも「過剰間隙水圧」かもしれません。過剰間隙水圧の最大値は自重分ですが、被圧水は斜面上方から作用する可能性があるので、むしろ豪雨時の被圧水の方が地震時の過剰間隙水圧よりも多気かも知れません。</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CAB0EDE-6259-4DDF-95FF-5FF8EEA2F166}" type="slidenum">
              <a:rPr lang="en-US" altLang="ja-JP" smtClean="0"/>
              <a:pPr>
                <a:defRPr/>
              </a:pPr>
              <a:t>42</a:t>
            </a:fld>
            <a:endParaRPr lang="en-US" altLang="ja-JP"/>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見るからに高い水圧が土中にかかり、表層部の相対的な難透水層を突き破って、崩壊が発生している例が多くあります。これらが、被圧水の仕業である可能性が高いということをあぶり出すには、少なくとも現地盤のｃ・</a:t>
            </a:r>
            <a:r>
              <a:rPr kumimoji="1" lang="en-US" altLang="ja-JP" dirty="0" smtClean="0"/>
              <a:t>φ</a:t>
            </a:r>
            <a:r>
              <a:rPr kumimoji="1" lang="ja-JP" altLang="en-US" dirty="0" smtClean="0"/>
              <a:t>は実計測値である必要がありました。地震時の場合には、被圧水と言うよりも「過剰間隙水圧」かもしれません。過剰間隙水圧の最大値は自重分ですが、被圧水は斜面上方から作用する可能性があるので、むしろ豪雨時の被圧水の方が地震時の過剰間隙水圧よりも多気かも知れません。</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CAB0EDE-6259-4DDF-95FF-5FF8EEA2F166}" type="slidenum">
              <a:rPr lang="en-US" altLang="ja-JP" smtClean="0"/>
              <a:pPr>
                <a:defRPr/>
              </a:pPr>
              <a:t>43</a:t>
            </a:fld>
            <a:endParaRPr lang="en-US" altLang="ja-JP"/>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そもそも、斜面の安定には地下水圧が重要であると口では言いながら、決め方はいたっていい加減です。「安全側を見て地表まで地下水が満たされた」という条件を使う場合がありますが、本当にそれが「最も安全側」</a:t>
            </a:r>
            <a:r>
              <a:rPr kumimoji="1" lang="ja-JP" altLang="en-US" dirty="0" err="1" smtClean="0"/>
              <a:t>か</a:t>
            </a:r>
            <a:r>
              <a:rPr kumimoji="1" lang="ja-JP" altLang="en-US" dirty="0" smtClean="0"/>
              <a:t>どうかは極めて疑わしいと思います。ただ、いままでは、安定計算で</a:t>
            </a:r>
            <a:r>
              <a:rPr kumimoji="1" lang="en-US" altLang="ja-JP" dirty="0" smtClean="0"/>
              <a:t>φ</a:t>
            </a:r>
            <a:r>
              <a:rPr kumimoji="1" lang="ja-JP" altLang="en-US" dirty="0" smtClean="0"/>
              <a:t>しか換算</a:t>
            </a:r>
            <a:r>
              <a:rPr kumimoji="1" lang="en-US" altLang="ja-JP" dirty="0" smtClean="0"/>
              <a:t>N</a:t>
            </a:r>
            <a:r>
              <a:rPr kumimoji="1" lang="ja-JP" altLang="en-US" dirty="0" smtClean="0"/>
              <a:t>値から決まらないので、</a:t>
            </a:r>
            <a:r>
              <a:rPr kumimoji="1" lang="ja-JP" altLang="en-US" dirty="0" err="1" smtClean="0"/>
              <a:t>ｃ</a:t>
            </a:r>
            <a:r>
              <a:rPr kumimoji="1" lang="ja-JP" altLang="en-US" dirty="0" smtClean="0"/>
              <a:t>と地下水圧の２つが未知数として残っていたので、適当なバランスで設定するしかなかったわけです。</a:t>
            </a:r>
            <a:endParaRPr kumimoji="1" lang="en-US" altLang="ja-JP" dirty="0" smtClean="0"/>
          </a:p>
          <a:p>
            <a:r>
              <a:rPr kumimoji="1" lang="ja-JP" altLang="en-US" dirty="0" smtClean="0"/>
              <a:t>Ｃがわかるとどうなるかというと、実際に崩壊した箇所であれば、</a:t>
            </a:r>
            <a:r>
              <a:rPr kumimoji="1" lang="en-US" altLang="ja-JP" dirty="0" smtClean="0"/>
              <a:t>Fs&lt;1.0</a:t>
            </a:r>
            <a:r>
              <a:rPr kumimoji="1" lang="ja-JP" altLang="en-US" dirty="0" smtClean="0"/>
              <a:t>となる水圧を逆算することができます。そうすると地表面よりも高い水圧でないと崩れないという斜面が存在する（しかも珍しくない）ことがわかります。被圧水化した地下水が崩壊の直接的誘因になっているということです。</a:t>
            </a:r>
            <a:endParaRPr kumimoji="1" lang="en-US" altLang="ja-JP" dirty="0" smtClean="0"/>
          </a:p>
          <a:p>
            <a:r>
              <a:rPr kumimoji="1" lang="ja-JP" altLang="en-US" dirty="0" smtClean="0"/>
              <a:t>災害調査に行くと、爆裂したような穴や、円形崩壊地を見ることがしばしばあります。高い水圧で吹き飛ばされたように見えるのですが、従来型の逆算法では、</a:t>
            </a:r>
            <a:r>
              <a:rPr kumimoji="1" lang="ja-JP" altLang="en-US" dirty="0" err="1" smtClean="0"/>
              <a:t>ｃ</a:t>
            </a:r>
            <a:r>
              <a:rPr kumimoji="1" lang="ja-JP" altLang="en-US" dirty="0" smtClean="0"/>
              <a:t>が調整要因になってしまうので、水圧の情報が「逆算による推定レベル」であっても得られませんでした。</a:t>
            </a:r>
            <a:endParaRPr kumimoji="1" lang="en-US" altLang="ja-JP" dirty="0" smtClean="0"/>
          </a:p>
          <a:p>
            <a:r>
              <a:rPr kumimoji="1" lang="ja-JP" altLang="en-US" dirty="0" smtClean="0"/>
              <a:t>Ｃが得られるようになると、水圧が推定できるようになります。そして、それらは被圧水であって、災害調査時のイメージにとても良く合います。また、いわゆるパイプ流がその水圧の元になっているようです。</a:t>
            </a:r>
            <a:endParaRPr kumimoji="1" lang="en-US" altLang="ja-JP" dirty="0" smtClean="0"/>
          </a:p>
          <a:p>
            <a:r>
              <a:rPr kumimoji="1" lang="ja-JP" altLang="en-US" dirty="0" smtClean="0"/>
              <a:t>これらは、従来型の解析方法は、崩壊の原因すらちゃんと求められていなかったことを意味し、原因がわからなければ対策もまたトンチンカンになる宿命を持っていたことになります。</a:t>
            </a:r>
            <a:endParaRPr kumimoji="1"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CAB0EDE-6259-4DDF-95FF-5FF8EEA2F166}" type="slidenum">
              <a:rPr lang="en-US" altLang="ja-JP" smtClean="0"/>
              <a:pPr>
                <a:defRPr/>
              </a:pPr>
              <a:t>44</a:t>
            </a:fld>
            <a:endParaRPr lang="en-US" altLang="ja-JP"/>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盛土構造物は、とてもやっかいです。盛土はとにかくよく壊れます。原因は、地下水排除対策がお粗末だからです。</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CAB0EDE-6259-4DDF-95FF-5FF8EEA2F166}" type="slidenum">
              <a:rPr lang="en-US" altLang="ja-JP" smtClean="0"/>
              <a:pPr>
                <a:defRPr/>
              </a:pPr>
              <a:t>2</a:t>
            </a:fld>
            <a:endParaRPr lang="en-US" altLang="ja-JP"/>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見るからに高い水圧が土中にかかり、表層部の相対的な難透水層を突き破って、崩壊が発生している例が多くあります。これらが、被圧水の仕業である可能性が高いということをあぶり出すには、少なくとも現地盤のｃ・</a:t>
            </a:r>
            <a:r>
              <a:rPr kumimoji="1" lang="en-US" altLang="ja-JP" dirty="0" smtClean="0"/>
              <a:t>φ</a:t>
            </a:r>
            <a:r>
              <a:rPr kumimoji="1" lang="ja-JP" altLang="en-US" dirty="0" smtClean="0"/>
              <a:t>は実計測値である必要がありました。地震時の場合には、被圧水と言うよりも「過剰間隙水圧」かもしれません。過剰間隙水圧の最大値は自重分ですが、被圧水は斜面上方から作用する可能性があるので、むしろ豪雨時の被圧水の方が地震時の過剰間隙水圧よりも多気かも知れません。</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CAB0EDE-6259-4DDF-95FF-5FF8EEA2F166}" type="slidenum">
              <a:rPr lang="en-US" altLang="ja-JP" smtClean="0"/>
              <a:pPr>
                <a:defRPr/>
              </a:pPr>
              <a:t>45</a:t>
            </a:fld>
            <a:endParaRPr lang="en-US" altLang="ja-JP"/>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見るからに高い水圧が土中にかかり、表層部の相対的な難透水層を突き破って、崩壊が発生している例が多くあります。これらが、被圧水の仕業である可能性が高いということをあぶり出すには、少なくとも現地盤のｃ・</a:t>
            </a:r>
            <a:r>
              <a:rPr kumimoji="1" lang="en-US" altLang="ja-JP" dirty="0" smtClean="0"/>
              <a:t>φ</a:t>
            </a:r>
            <a:r>
              <a:rPr kumimoji="1" lang="ja-JP" altLang="en-US" dirty="0" smtClean="0"/>
              <a:t>は実計測値である必要がありました。地震時の場合には、被圧水と言うよりも「過剰間隙水圧」かもしれません。過剰間隙水圧の最大値は自重分ですが、被圧水は斜面上方から作用する可能性があるので、むしろ豪雨時の被圧水の方が地震時の過剰間隙水圧よりも多気かも知れません。</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CAB0EDE-6259-4DDF-95FF-5FF8EEA2F166}" type="slidenum">
              <a:rPr lang="en-US" altLang="ja-JP" smtClean="0"/>
              <a:pPr>
                <a:defRPr/>
              </a:pPr>
              <a:t>46</a:t>
            </a:fld>
            <a:endParaRPr lang="en-US" altLang="ja-JP"/>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砂質土なら</a:t>
            </a:r>
            <a:r>
              <a:rPr kumimoji="1" lang="en-US" altLang="ja-JP" dirty="0" smtClean="0"/>
              <a:t>10</a:t>
            </a:r>
            <a:r>
              <a:rPr kumimoji="1" lang="ja-JP" altLang="en-US" dirty="0" smtClean="0"/>
              <a:t>のマイナス</a:t>
            </a:r>
            <a:r>
              <a:rPr kumimoji="1" lang="en-US" altLang="ja-JP" dirty="0" smtClean="0"/>
              <a:t>3</a:t>
            </a:r>
            <a:r>
              <a:rPr kumimoji="1" lang="ja-JP" altLang="en-US" dirty="0" smtClean="0"/>
              <a:t>乗などという「標準値」がありますが、「現状を評価する」のに標準値は無意味です。現地で計測する必要があります。</a:t>
            </a:r>
            <a:endParaRPr kumimoji="1" lang="en-US" altLang="ja-JP" dirty="0" smtClean="0"/>
          </a:p>
          <a:p>
            <a:r>
              <a:rPr kumimoji="1" lang="ja-JP" altLang="en-US" dirty="0" smtClean="0"/>
              <a:t>といっても通常はボーリング孔を利用した現場透水試験ですから、「まだ壊れていない土構造物の調査法」としては高価すぎます。少し穴を掘ってできるような簡易な原位置透水試験が必要です。昨年の夏ごろに発売されたこの装置は、マリオットサイホンを利用した非常に簡易な原位置透水試験装置です。四電技術コンサルタントさんが販売されています。</a:t>
            </a:r>
            <a:endParaRPr kumimoji="1" lang="en-US" altLang="ja-JP" dirty="0" smtClean="0"/>
          </a:p>
          <a:p>
            <a:r>
              <a:rPr kumimoji="1" lang="ja-JP" altLang="en-US" dirty="0" smtClean="0"/>
              <a:t>弱点は表層部の平均透水性を計測することになるため、古い土構造物で表層部で土壌化が進行しているものは、その影響を受けてしまうことです。２ｍ深度の位置で計測するオプションもありますが、その際にはオーガーで２ｍの穴を掘らねばなりません。</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CAB0EDE-6259-4DDF-95FF-5FF8EEA2F166}" type="slidenum">
              <a:rPr lang="en-US" altLang="ja-JP" smtClean="0"/>
              <a:pPr>
                <a:defRPr/>
              </a:pPr>
              <a:t>47</a:t>
            </a:fld>
            <a:endParaRPr lang="en-US" altLang="ja-JP"/>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Ｃ・</a:t>
            </a:r>
            <a:r>
              <a:rPr kumimoji="1" lang="en-US" altLang="ja-JP" dirty="0" smtClean="0"/>
              <a:t>φ</a:t>
            </a:r>
            <a:r>
              <a:rPr kumimoji="1" lang="ja-JP" altLang="en-US" dirty="0" smtClean="0"/>
              <a:t>（もちろん</a:t>
            </a:r>
            <a:r>
              <a:rPr kumimoji="1" lang="en-US" altLang="ja-JP" dirty="0" smtClean="0"/>
              <a:t>γ</a:t>
            </a:r>
            <a:r>
              <a:rPr kumimoji="1" lang="ja-JP" altLang="en-US" dirty="0" smtClean="0"/>
              <a:t>もですが）と地下水位条件があれば、安定上のバランス計算は演繹的に行うことができます」。Ｃ・</a:t>
            </a:r>
            <a:r>
              <a:rPr kumimoji="1" lang="en-US" altLang="ja-JP" dirty="0" smtClean="0"/>
              <a:t>φ</a:t>
            </a:r>
            <a:r>
              <a:rPr kumimoji="1" lang="ja-JP" altLang="en-US" dirty="0" smtClean="0"/>
              <a:t>・</a:t>
            </a:r>
            <a:r>
              <a:rPr kumimoji="1" lang="en-US" altLang="ja-JP" dirty="0" smtClean="0"/>
              <a:t>K</a:t>
            </a:r>
            <a:r>
              <a:rPr kumimoji="1" lang="ja-JP" altLang="en-US" dirty="0" smtClean="0"/>
              <a:t>をいかに簡単に安価に原位置で計測できるかということが「現状を評価する」ためにはカギになります。計算は、いまはソフトウエアがやってくれる時代なので何の障害でもありません。</a:t>
            </a:r>
            <a:endParaRPr kumimoji="1" lang="en-US" altLang="ja-JP" dirty="0" smtClean="0"/>
          </a:p>
          <a:p>
            <a:r>
              <a:rPr kumimoji="1" lang="ja-JP" altLang="en-US" dirty="0" smtClean="0"/>
              <a:t>Ｃ・</a:t>
            </a:r>
            <a:r>
              <a:rPr kumimoji="1" lang="en-US" altLang="ja-JP" dirty="0" smtClean="0"/>
              <a:t>φ</a:t>
            </a:r>
            <a:r>
              <a:rPr kumimoji="1" lang="ja-JP" altLang="en-US" dirty="0" smtClean="0"/>
              <a:t>同時計測ができないと、たとえば</a:t>
            </a:r>
            <a:r>
              <a:rPr kumimoji="1" lang="en-US" altLang="ja-JP" dirty="0" smtClean="0"/>
              <a:t>φ</a:t>
            </a:r>
            <a:r>
              <a:rPr kumimoji="1" lang="ja-JP" altLang="en-US" dirty="0" smtClean="0"/>
              <a:t>のみが</a:t>
            </a:r>
            <a:r>
              <a:rPr kumimoji="1" lang="en-US" altLang="ja-JP" dirty="0" smtClean="0"/>
              <a:t>N</a:t>
            </a:r>
            <a:r>
              <a:rPr kumimoji="1" lang="ja-JP" altLang="en-US" dirty="0" smtClean="0"/>
              <a:t>値換算でもとまったとすると、前述のように安定計算が成り立ちませんから、まだ崩れていない法面に対して「現状安全率」を仮定しなければならなくなります。しかし、現状安全率を仮定するということは、現状の評価を行うことと等しいので、それができるのなら調査など不要、ということになってしまいます。</a:t>
            </a:r>
            <a:endParaRPr kumimoji="1" lang="en-US" altLang="ja-JP" dirty="0" smtClean="0"/>
          </a:p>
          <a:p>
            <a:r>
              <a:rPr kumimoji="1" lang="ja-JP" altLang="en-US" dirty="0" smtClean="0"/>
              <a:t>現状を評価するために行った調査結果を出すためには、その前に現状の評価を与えなければならない、というパラドックスに陥ります。</a:t>
            </a:r>
            <a:endParaRPr kumimoji="1" lang="en-US" altLang="ja-JP" dirty="0" smtClean="0"/>
          </a:p>
          <a:p>
            <a:r>
              <a:rPr kumimoji="1" lang="ja-JP" altLang="en-US" dirty="0" smtClean="0"/>
              <a:t>そして解析理論がいかに高尚であっても、「逆解析」から導かれたものは、最初に結論ありきなので「あと講釈」に過ぎません。</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CAB0EDE-6259-4DDF-95FF-5FF8EEA2F166}" type="slidenum">
              <a:rPr lang="en-US" altLang="ja-JP" smtClean="0"/>
              <a:pPr>
                <a:defRPr/>
              </a:pPr>
              <a:t>48</a:t>
            </a:fld>
            <a:endParaRPr lang="en-US" altLang="ja-JP"/>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透水性を原位置で調査しても、でも結局地下水流はパイプ流が８割方占めるのだからあまり意味が無い、ということもあり得ます。平均透水性が全く意味が無いとは思いませんが、浸透流解析が間隙流（マトリックス流）で行われ、実際の地盤内はパイプ流が主体という矛盾は、いまも未解決のままです。</a:t>
            </a:r>
            <a:endParaRPr kumimoji="1" lang="en-US" altLang="ja-JP" dirty="0" smtClean="0"/>
          </a:p>
          <a:p>
            <a:r>
              <a:rPr kumimoji="1" lang="ja-JP" altLang="en-US" dirty="0" smtClean="0"/>
              <a:t>森林総研の多田さんが開発された、地下水音計測によるパイプ流探査は、パイプ流の存在位置を的確に把握するのに好都合です。音を聞くので、「解釈」など不要です。崩壊がパイプ流位置で起きているということまで突き止められていますので、パイプ流の位置を把握できれば「ピンポイント対策」も可能になります。この調査法も簡単で安価です。ただし装置は少し高価です。</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CAB0EDE-6259-4DDF-95FF-5FF8EEA2F166}" type="slidenum">
              <a:rPr lang="en-US" altLang="ja-JP" smtClean="0"/>
              <a:pPr>
                <a:defRPr/>
              </a:pPr>
              <a:t>49</a:t>
            </a:fld>
            <a:endParaRPr lang="en-US" altLang="ja-JP"/>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透水性を原位置で調査しても、でも結局地下水流はパイプ流が８割方占めるのだからあまり意味が無い、ということもあり得ます。平均透水性が全く意味が無いとは思いませんが、浸透流解析が間隙流（マトリックス流）で行われ、実際の地盤内はパイプ流が主体という矛盾は、いまも未解決のままです。</a:t>
            </a:r>
            <a:endParaRPr kumimoji="1" lang="en-US" altLang="ja-JP" dirty="0" smtClean="0"/>
          </a:p>
          <a:p>
            <a:r>
              <a:rPr kumimoji="1" lang="ja-JP" altLang="en-US" dirty="0" smtClean="0"/>
              <a:t>森林総研の多田さんが開発された、地下水音計測によるパイプ流探査は、パイプ流の存在位置を的確に把握するのに好都合です。音を聞くので、「解釈」など不要です。崩壊がパイプ流位置で起きているということまで突き止められていますので、パイプ流の位置を把握できれば「ピンポイント対策」も可能になります。この調査法も簡単で安価です。ただし装置は少し高価です。</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CAB0EDE-6259-4DDF-95FF-5FF8EEA2F166}" type="slidenum">
              <a:rPr lang="en-US" altLang="ja-JP" smtClean="0"/>
              <a:pPr>
                <a:defRPr/>
              </a:pPr>
              <a:t>50</a:t>
            </a:fld>
            <a:endParaRPr lang="en-US" altLang="ja-JP"/>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透水性を原位置で調査しても、でも結局地下水流はパイプ流が８割方占めるのだからあまり意味が無い、ということもあり得ます。平均透水性が全く意味が無いとは思いませんが、浸透流解析が間隙流（マトリックス流）で行われ、実際の地盤内はパイプ流が主体という矛盾は、いまも未解決のままです。</a:t>
            </a:r>
            <a:endParaRPr kumimoji="1" lang="en-US" altLang="ja-JP" dirty="0" smtClean="0"/>
          </a:p>
          <a:p>
            <a:r>
              <a:rPr kumimoji="1" lang="ja-JP" altLang="en-US" dirty="0" smtClean="0"/>
              <a:t>森林総研の多田さんが開発された、地下水音計測によるパイプ流探査は、パイプ流の存在位置を的確に把握するのに好都合です。音を聞くので、「解釈」など不要です。崩壊がパイプ流位置で起きているということまで突き止められていますので、パイプ流の位置を把握できれば「ピンポイント対策」も可能になります。この調査法も簡単で安価です。ただし装置は少し高価です。</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CAB0EDE-6259-4DDF-95FF-5FF8EEA2F166}" type="slidenum">
              <a:rPr lang="en-US" altLang="ja-JP" smtClean="0"/>
              <a:pPr>
                <a:defRPr/>
              </a:pPr>
              <a:t>51</a:t>
            </a:fld>
            <a:endParaRPr lang="en-US" altLang="ja-JP"/>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Ｃ・</a:t>
            </a:r>
            <a:r>
              <a:rPr kumimoji="1" lang="en-US" altLang="ja-JP" dirty="0" smtClean="0"/>
              <a:t>φ</a:t>
            </a:r>
            <a:r>
              <a:rPr kumimoji="1" lang="ja-JP" altLang="en-US" dirty="0" smtClean="0"/>
              <a:t>・地下水圧が唯一の組み合わせだと、安全率も唯一の解として導かれます。しかし、クリティカルな</a:t>
            </a:r>
            <a:r>
              <a:rPr kumimoji="1" lang="en-US" altLang="ja-JP" dirty="0" smtClean="0"/>
              <a:t>Fs=1.0</a:t>
            </a:r>
            <a:r>
              <a:rPr kumimoji="1" lang="ja-JP" altLang="en-US" dirty="0" smtClean="0"/>
              <a:t>以外の安全率にどれだけの意味があるのかは甚だ疑問です。専門家であっても</a:t>
            </a:r>
            <a:r>
              <a:rPr kumimoji="1" lang="en-US" altLang="ja-JP" dirty="0" smtClean="0"/>
              <a:t>Fs=1.1</a:t>
            </a:r>
            <a:r>
              <a:rPr kumimoji="1" lang="ja-JP" altLang="en-US" dirty="0" smtClean="0"/>
              <a:t>と</a:t>
            </a:r>
            <a:r>
              <a:rPr kumimoji="1" lang="en-US" altLang="ja-JP" dirty="0" smtClean="0"/>
              <a:t>Fs=1.2</a:t>
            </a:r>
            <a:r>
              <a:rPr kumimoji="1" lang="ja-JP" altLang="en-US" dirty="0" smtClean="0"/>
              <a:t>の違いをきちんと説明することは不可能だと思います。どちらも</a:t>
            </a:r>
            <a:r>
              <a:rPr kumimoji="1" lang="en-US" altLang="ja-JP" dirty="0" smtClean="0"/>
              <a:t>Fs&gt;1.0</a:t>
            </a:r>
            <a:r>
              <a:rPr kumimoji="1" lang="ja-JP" altLang="en-US" dirty="0" smtClean="0"/>
              <a:t>なので、崩壊しないということでは同じだからです。</a:t>
            </a:r>
            <a:endParaRPr kumimoji="1" lang="en-US" altLang="ja-JP" dirty="0" smtClean="0"/>
          </a:p>
          <a:p>
            <a:r>
              <a:rPr kumimoji="1" lang="ja-JP" altLang="en-US" dirty="0" smtClean="0"/>
              <a:t>専門家が分からないものが、非専門家にわかるはずはありません。そして、対策をするかしないかの意思決定をする人は、多くの場合非専門家です。ならば非専門家がわかるような指標を示すことが望ましいと思います。</a:t>
            </a:r>
            <a:endParaRPr kumimoji="1" lang="en-US" altLang="ja-JP" dirty="0" smtClean="0"/>
          </a:p>
          <a:p>
            <a:r>
              <a:rPr kumimoji="1" lang="ja-JP" altLang="en-US" dirty="0" smtClean="0"/>
              <a:t>土層強度検査棒では、幸いなことに簡単にたくさんのデータを実測できますので、「土の強度のばらつき」が得られます。上の例では、</a:t>
            </a:r>
            <a:r>
              <a:rPr kumimoji="1" lang="en-US" altLang="ja-JP" dirty="0" smtClean="0"/>
              <a:t>Fs=1.061</a:t>
            </a:r>
            <a:r>
              <a:rPr kumimoji="1" lang="ja-JP" altLang="en-US" dirty="0" smtClean="0"/>
              <a:t>となっていますが、これが危険なのか安全なのかはわかりません。強いて言えば「安全」です。</a:t>
            </a:r>
            <a:r>
              <a:rPr kumimoji="1" lang="en-US" altLang="ja-JP" dirty="0" smtClean="0"/>
              <a:t>Fs&gt;1.0</a:t>
            </a:r>
            <a:r>
              <a:rPr kumimoji="1" lang="ja-JP" altLang="en-US" dirty="0" smtClean="0"/>
              <a:t>ですから。</a:t>
            </a:r>
            <a:endParaRPr kumimoji="1" lang="en-US" altLang="ja-JP" dirty="0" smtClean="0"/>
          </a:p>
          <a:p>
            <a:r>
              <a:rPr kumimoji="1" lang="ja-JP" altLang="en-US" dirty="0" smtClean="0"/>
              <a:t>これを確率的な表現に置き換えると、崩壊確率</a:t>
            </a:r>
            <a:r>
              <a:rPr kumimoji="1" lang="en-US" altLang="ja-JP" dirty="0" smtClean="0"/>
              <a:t>PF=41.3</a:t>
            </a:r>
            <a:r>
              <a:rPr kumimoji="1" lang="ja-JP" altLang="en-US" dirty="0" smtClean="0"/>
              <a:t>％になります。被害想定額と掛け合わせれば被害の期待値が計算できますので、投資判断に役立ちます。逆に</a:t>
            </a:r>
            <a:r>
              <a:rPr kumimoji="1" lang="en-US" altLang="ja-JP" dirty="0" smtClean="0"/>
              <a:t>Fs=1.061</a:t>
            </a:r>
            <a:r>
              <a:rPr kumimoji="1" lang="ja-JP" altLang="en-US" dirty="0" smtClean="0"/>
              <a:t>ではどのように防災投資してよいのかわかりません。非専門家の人も、降雨確率で確率表現には慣れていますので、簡単に理解してもらえます。</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CAB0EDE-6259-4DDF-95FF-5FF8EEA2F166}" type="slidenum">
              <a:rPr lang="en-US" altLang="ja-JP" smtClean="0"/>
              <a:pPr>
                <a:defRPr/>
              </a:pPr>
              <a:t>52</a:t>
            </a:fld>
            <a:endParaRPr lang="en-US" altLang="ja-JP"/>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Ｃ・</a:t>
            </a:r>
            <a:r>
              <a:rPr kumimoji="1" lang="en-US" altLang="ja-JP" dirty="0" smtClean="0"/>
              <a:t>φ</a:t>
            </a:r>
            <a:r>
              <a:rPr kumimoji="1" lang="ja-JP" altLang="en-US" dirty="0" smtClean="0"/>
              <a:t>・地下水圧が唯一の組み合わせだと、安全率も唯一の解として導かれます。しかし、クリティカルな</a:t>
            </a:r>
            <a:r>
              <a:rPr kumimoji="1" lang="en-US" altLang="ja-JP" dirty="0" smtClean="0"/>
              <a:t>Fs=1.0</a:t>
            </a:r>
            <a:r>
              <a:rPr kumimoji="1" lang="ja-JP" altLang="en-US" dirty="0" smtClean="0"/>
              <a:t>以外の安全率にどれだけの意味があるのかは甚だ疑問です。専門家であっても</a:t>
            </a:r>
            <a:r>
              <a:rPr kumimoji="1" lang="en-US" altLang="ja-JP" dirty="0" smtClean="0"/>
              <a:t>Fs=1.1</a:t>
            </a:r>
            <a:r>
              <a:rPr kumimoji="1" lang="ja-JP" altLang="en-US" dirty="0" smtClean="0"/>
              <a:t>と</a:t>
            </a:r>
            <a:r>
              <a:rPr kumimoji="1" lang="en-US" altLang="ja-JP" dirty="0" smtClean="0"/>
              <a:t>Fs=1.2</a:t>
            </a:r>
            <a:r>
              <a:rPr kumimoji="1" lang="ja-JP" altLang="en-US" dirty="0" smtClean="0"/>
              <a:t>の違いをきちんと説明することは不可能だと思います。どちらも</a:t>
            </a:r>
            <a:r>
              <a:rPr kumimoji="1" lang="en-US" altLang="ja-JP" dirty="0" smtClean="0"/>
              <a:t>Fs&gt;1.0</a:t>
            </a:r>
            <a:r>
              <a:rPr kumimoji="1" lang="ja-JP" altLang="en-US" dirty="0" smtClean="0"/>
              <a:t>なので、崩壊しないということでは同じだからです。</a:t>
            </a:r>
            <a:endParaRPr kumimoji="1" lang="en-US" altLang="ja-JP" dirty="0" smtClean="0"/>
          </a:p>
          <a:p>
            <a:r>
              <a:rPr kumimoji="1" lang="ja-JP" altLang="en-US" dirty="0" smtClean="0"/>
              <a:t>専門家が分からないものが、非専門家にわかるはずはありません。そして、対策をするかしないかの意思決定をする人は、多くの場合非専門家です。ならば非専門家がわかるような指標を示すことが望ましいと思います。</a:t>
            </a:r>
            <a:endParaRPr kumimoji="1" lang="en-US" altLang="ja-JP" dirty="0" smtClean="0"/>
          </a:p>
          <a:p>
            <a:r>
              <a:rPr kumimoji="1" lang="ja-JP" altLang="en-US" dirty="0" smtClean="0"/>
              <a:t>土層強度検査棒では、幸いなことに簡単にたくさんのデータを実測できますので、「土の強度のばらつき」が得られます。上の例では、</a:t>
            </a:r>
            <a:r>
              <a:rPr kumimoji="1" lang="en-US" altLang="ja-JP" dirty="0" smtClean="0"/>
              <a:t>Fs=1.061</a:t>
            </a:r>
            <a:r>
              <a:rPr kumimoji="1" lang="ja-JP" altLang="en-US" dirty="0" smtClean="0"/>
              <a:t>となっていますが、これが危険なのか安全なのかはわかりません。強いて言えば「安全」です。</a:t>
            </a:r>
            <a:r>
              <a:rPr kumimoji="1" lang="en-US" altLang="ja-JP" dirty="0" smtClean="0"/>
              <a:t>Fs&gt;1.0</a:t>
            </a:r>
            <a:r>
              <a:rPr kumimoji="1" lang="ja-JP" altLang="en-US" dirty="0" smtClean="0"/>
              <a:t>ですから。</a:t>
            </a:r>
            <a:endParaRPr kumimoji="1" lang="en-US" altLang="ja-JP" dirty="0" smtClean="0"/>
          </a:p>
          <a:p>
            <a:r>
              <a:rPr kumimoji="1" lang="ja-JP" altLang="en-US" dirty="0" smtClean="0"/>
              <a:t>これを確率的な表現に置き換えると、崩壊確率</a:t>
            </a:r>
            <a:r>
              <a:rPr kumimoji="1" lang="en-US" altLang="ja-JP" dirty="0" smtClean="0"/>
              <a:t>PF=41.3</a:t>
            </a:r>
            <a:r>
              <a:rPr kumimoji="1" lang="ja-JP" altLang="en-US" dirty="0" smtClean="0"/>
              <a:t>％になります。被害想定額と掛け合わせれば被害の期待値が計算できますので、投資判断に役立ちます。逆に</a:t>
            </a:r>
            <a:r>
              <a:rPr kumimoji="1" lang="en-US" altLang="ja-JP" dirty="0" smtClean="0"/>
              <a:t>Fs=1.061</a:t>
            </a:r>
            <a:r>
              <a:rPr kumimoji="1" lang="ja-JP" altLang="en-US" dirty="0" smtClean="0"/>
              <a:t>ではどのように防災投資してよいのかわかりません。非専門家の人も、降雨確率で確率表現には慣れていますので、簡単に理解してもらえます。</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CAB0EDE-6259-4DDF-95FF-5FF8EEA2F166}" type="slidenum">
              <a:rPr lang="en-US" altLang="ja-JP" smtClean="0"/>
              <a:pPr>
                <a:defRPr/>
              </a:pPr>
              <a:t>53</a:t>
            </a:fld>
            <a:endParaRPr lang="en-US" altLang="ja-JP"/>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Ｃ・</a:t>
            </a:r>
            <a:r>
              <a:rPr kumimoji="1" lang="en-US" altLang="ja-JP" dirty="0" smtClean="0"/>
              <a:t>φ</a:t>
            </a:r>
            <a:r>
              <a:rPr kumimoji="1" lang="ja-JP" altLang="en-US" dirty="0" smtClean="0"/>
              <a:t>・地下水圧が唯一の組み合わせだと、安全率も唯一の解として導かれます。しかし、クリティカルな</a:t>
            </a:r>
            <a:r>
              <a:rPr kumimoji="1" lang="en-US" altLang="ja-JP" dirty="0" smtClean="0"/>
              <a:t>Fs=1.0</a:t>
            </a:r>
            <a:r>
              <a:rPr kumimoji="1" lang="ja-JP" altLang="en-US" dirty="0" smtClean="0"/>
              <a:t>以外の安全率にどれだけの意味があるのかは甚だ疑問です。専門家であっても</a:t>
            </a:r>
            <a:r>
              <a:rPr kumimoji="1" lang="en-US" altLang="ja-JP" dirty="0" smtClean="0"/>
              <a:t>Fs=1.1</a:t>
            </a:r>
            <a:r>
              <a:rPr kumimoji="1" lang="ja-JP" altLang="en-US" dirty="0" smtClean="0"/>
              <a:t>と</a:t>
            </a:r>
            <a:r>
              <a:rPr kumimoji="1" lang="en-US" altLang="ja-JP" dirty="0" smtClean="0"/>
              <a:t>Fs=1.2</a:t>
            </a:r>
            <a:r>
              <a:rPr kumimoji="1" lang="ja-JP" altLang="en-US" dirty="0" smtClean="0"/>
              <a:t>の違いをきちんと説明することは不可能だと思います。どちらも</a:t>
            </a:r>
            <a:r>
              <a:rPr kumimoji="1" lang="en-US" altLang="ja-JP" dirty="0" smtClean="0"/>
              <a:t>Fs&gt;1.0</a:t>
            </a:r>
            <a:r>
              <a:rPr kumimoji="1" lang="ja-JP" altLang="en-US" dirty="0" smtClean="0"/>
              <a:t>なので、崩壊しないということでは同じだからです。</a:t>
            </a:r>
            <a:endParaRPr kumimoji="1" lang="en-US" altLang="ja-JP" dirty="0" smtClean="0"/>
          </a:p>
          <a:p>
            <a:r>
              <a:rPr kumimoji="1" lang="ja-JP" altLang="en-US" dirty="0" smtClean="0"/>
              <a:t>専門家が分からないものが、非専門家にわかるはずはありません。そして、対策をするかしないかの意思決定をする人は、多くの場合非専門家です。ならば非専門家がわかるような指標を示すことが望ましいと思います。</a:t>
            </a:r>
            <a:endParaRPr kumimoji="1" lang="en-US" altLang="ja-JP" dirty="0" smtClean="0"/>
          </a:p>
          <a:p>
            <a:r>
              <a:rPr kumimoji="1" lang="ja-JP" altLang="en-US" dirty="0" smtClean="0"/>
              <a:t>土層強度検査棒では、幸いなことに簡単にたくさんのデータを実測できますので、「土の強度のばらつき」が得られます。上の例では、</a:t>
            </a:r>
            <a:r>
              <a:rPr kumimoji="1" lang="en-US" altLang="ja-JP" dirty="0" smtClean="0"/>
              <a:t>Fs=1.061</a:t>
            </a:r>
            <a:r>
              <a:rPr kumimoji="1" lang="ja-JP" altLang="en-US" dirty="0" smtClean="0"/>
              <a:t>となっていますが、これが危険なのか安全なのかはわかりません。強いて言えば「安全」です。</a:t>
            </a:r>
            <a:r>
              <a:rPr kumimoji="1" lang="en-US" altLang="ja-JP" dirty="0" smtClean="0"/>
              <a:t>Fs&gt;1.0</a:t>
            </a:r>
            <a:r>
              <a:rPr kumimoji="1" lang="ja-JP" altLang="en-US" dirty="0" smtClean="0"/>
              <a:t>ですから。</a:t>
            </a:r>
            <a:endParaRPr kumimoji="1" lang="en-US" altLang="ja-JP" dirty="0" smtClean="0"/>
          </a:p>
          <a:p>
            <a:r>
              <a:rPr kumimoji="1" lang="ja-JP" altLang="en-US" dirty="0" smtClean="0"/>
              <a:t>これを確率的な表現に置き換えると、崩壊確率</a:t>
            </a:r>
            <a:r>
              <a:rPr kumimoji="1" lang="en-US" altLang="ja-JP" dirty="0" smtClean="0"/>
              <a:t>PF=41.3</a:t>
            </a:r>
            <a:r>
              <a:rPr kumimoji="1" lang="ja-JP" altLang="en-US" dirty="0" smtClean="0"/>
              <a:t>％になります。被害想定額と掛け合わせれば被害の期待値が計算できますので、投資判断に役立ちます。逆に</a:t>
            </a:r>
            <a:r>
              <a:rPr kumimoji="1" lang="en-US" altLang="ja-JP" dirty="0" smtClean="0"/>
              <a:t>Fs=1.061</a:t>
            </a:r>
            <a:r>
              <a:rPr kumimoji="1" lang="ja-JP" altLang="en-US" dirty="0" smtClean="0"/>
              <a:t>ではどのように防災投資してよいのかわかりません。非専門家の人も、降雨確率で確率表現には慣れていますので、簡単に理解してもらえます。</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CAB0EDE-6259-4DDF-95FF-5FF8EEA2F166}" type="slidenum">
              <a:rPr lang="en-US" altLang="ja-JP" smtClean="0"/>
              <a:pPr>
                <a:defRPr/>
              </a:pPr>
              <a:t>54</a:t>
            </a:fld>
            <a:endParaRPr lang="en-US" altLang="ja-JP"/>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これまでの建設業・建設関連業は、「新しく造る」か「壊れたものを直す」ことを仕事としてきました。調査・解析・設計のルールも、企業の利益構造も、そのことを前提として組み立てられてきていました。</a:t>
            </a:r>
            <a:endParaRPr kumimoji="1" lang="en-US" altLang="ja-JP" dirty="0" smtClean="0"/>
          </a:p>
          <a:p>
            <a:r>
              <a:rPr kumimoji="1" lang="en-US" altLang="ja-JP" dirty="0" smtClean="0"/>
              <a:t>10</a:t>
            </a:r>
            <a:r>
              <a:rPr kumimoji="1" lang="ja-JP" altLang="en-US" dirty="0" smtClean="0"/>
              <a:t>年以上前から「これからは維持管理が重要だ！」と言われ続けていましたが、実際土構造物に関しては、ほとんど維持管理側へのシフトは見られません。せいぜい、目視による「防災点検」程度です。崩壊跡が多い斜面は危険で、崩壊跡の無い斜面は安全、といった特別論理的な根拠が無い判定基準で危険度評価がなされているようです。</a:t>
            </a:r>
            <a:endParaRPr kumimoji="1" lang="en-US" altLang="ja-JP" dirty="0" smtClean="0"/>
          </a:p>
          <a:p>
            <a:r>
              <a:rPr kumimoji="1" lang="ja-JP" altLang="en-US" dirty="0" smtClean="0"/>
              <a:t>新しく造ったり、壊れたものを直したりする際には、ボーリング調査や土質試験・原位置試験などお金を掛けた調査がなされ、同時に「わかりにくいものは無視して安全側に設計する」という方法論が用いられます。</a:t>
            </a:r>
            <a:r>
              <a:rPr kumimoji="1" lang="en-US" altLang="ja-JP" dirty="0" smtClean="0"/>
              <a:t>N</a:t>
            </a:r>
            <a:r>
              <a:rPr kumimoji="1" lang="ja-JP" altLang="en-US" dirty="0" smtClean="0"/>
              <a:t>値から土質強度を換算式によって、</a:t>
            </a:r>
            <a:r>
              <a:rPr kumimoji="1" lang="ja-JP" altLang="en-US" dirty="0" err="1" smtClean="0"/>
              <a:t>ｃ</a:t>
            </a:r>
            <a:r>
              <a:rPr kumimoji="1" lang="ja-JP" altLang="en-US" dirty="0" smtClean="0"/>
              <a:t>のみ、または</a:t>
            </a:r>
            <a:r>
              <a:rPr kumimoji="1" lang="en-US" altLang="ja-JP" dirty="0" smtClean="0"/>
              <a:t>φ</a:t>
            </a:r>
            <a:r>
              <a:rPr kumimoji="1" lang="ja-JP" altLang="en-US" dirty="0" smtClean="0"/>
              <a:t>のみを求めるということが行われているのは「安全側」という合意に基づくものです。しかし、実際の土には</a:t>
            </a:r>
            <a:r>
              <a:rPr kumimoji="1" lang="ja-JP" altLang="en-US" dirty="0" err="1" smtClean="0"/>
              <a:t>ｃ</a:t>
            </a:r>
            <a:r>
              <a:rPr kumimoji="1" lang="ja-JP" altLang="en-US" dirty="0" smtClean="0"/>
              <a:t>も</a:t>
            </a:r>
            <a:r>
              <a:rPr kumimoji="1" lang="en-US" altLang="ja-JP" dirty="0" smtClean="0"/>
              <a:t>φ</a:t>
            </a:r>
            <a:r>
              <a:rPr kumimoji="1" lang="ja-JP" altLang="en-US" dirty="0" smtClean="0"/>
              <a:t>も当然のことながら同時にあります。</a:t>
            </a:r>
            <a:endParaRPr kumimoji="1" lang="en-US" altLang="ja-JP" dirty="0" smtClean="0"/>
          </a:p>
          <a:p>
            <a:r>
              <a:rPr kumimoji="1" lang="ja-JP" altLang="en-US" dirty="0" smtClean="0"/>
              <a:t>維持管理は、現存するまだ壊れていない斜面が「外見上は壊れていないけれど、壊れる寸前なのか、まだまだ大丈夫なのか」ということを評価しなければなりません。そこには「安全側」思想は存在しません。盛土法面などは、仕様通りに造られているのだから、「安全なはずだ」という思い込みで放置されていることが多く、「壊れてから直せばよいではないか」という態度です。</a:t>
            </a:r>
            <a:endParaRPr kumimoji="1" lang="en-US" altLang="ja-JP" dirty="0" smtClean="0"/>
          </a:p>
        </p:txBody>
      </p:sp>
      <p:sp>
        <p:nvSpPr>
          <p:cNvPr id="4" name="スライド番号プレースホルダ 3"/>
          <p:cNvSpPr>
            <a:spLocks noGrp="1"/>
          </p:cNvSpPr>
          <p:nvPr>
            <p:ph type="sldNum" sz="quarter" idx="10"/>
          </p:nvPr>
        </p:nvSpPr>
        <p:spPr/>
        <p:txBody>
          <a:bodyPr/>
          <a:lstStyle/>
          <a:p>
            <a:pPr>
              <a:defRPr/>
            </a:pPr>
            <a:fld id="{3CAB0EDE-6259-4DDF-95FF-5FF8EEA2F166}" type="slidenum">
              <a:rPr lang="en-US" altLang="ja-JP" smtClean="0"/>
              <a:pPr>
                <a:defRPr/>
              </a:pPr>
              <a:t>21</a:t>
            </a:fld>
            <a:endParaRPr lang="en-US" altLang="ja-JP"/>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谷埋め盛土の地震時滑動崩落予測については、</a:t>
            </a:r>
            <a:r>
              <a:rPr kumimoji="1" lang="en-US" altLang="ja-JP" dirty="0" smtClean="0"/>
              <a:t>2011</a:t>
            </a:r>
            <a:r>
              <a:rPr kumimoji="1" lang="ja-JP" altLang="en-US" dirty="0" smtClean="0"/>
              <a:t>年の</a:t>
            </a:r>
            <a:r>
              <a:rPr kumimoji="1" lang="en-US" altLang="ja-JP" dirty="0" smtClean="0"/>
              <a:t>JLS</a:t>
            </a:r>
            <a:r>
              <a:rPr kumimoji="1" lang="ja-JP" altLang="en-US" dirty="0" smtClean="0"/>
              <a:t>研究発表会（静岡）で発表させてもらいましたので割愛します。</a:t>
            </a:r>
            <a:endParaRPr kumimoji="1" lang="en-US" altLang="ja-JP" dirty="0" smtClean="0"/>
          </a:p>
          <a:p>
            <a:r>
              <a:rPr kumimoji="1" lang="ja-JP" altLang="en-US" dirty="0" smtClean="0"/>
              <a:t>要点は、谷埋め盛土の入っている器の形状のうち、側方抵抗力に着目した評価法が、阪神大震災、中越地震、中越沖地震、東日本大震災の４大滑動崩落地震で発生した現象をよく再現しているという事実です。</a:t>
            </a:r>
            <a:endParaRPr kumimoji="1" lang="en-US" altLang="ja-JP" dirty="0" smtClean="0"/>
          </a:p>
          <a:p>
            <a:r>
              <a:rPr kumimoji="1" lang="ja-JP" altLang="en-US" dirty="0" smtClean="0"/>
              <a:t>高尚な方法論は、いろいろ発表されているようですが、滑動した盛土のみを説明するための「あと講釈」なので、防災には不向きです。防災は「現象を的確に予測できること」</a:t>
            </a:r>
            <a:r>
              <a:rPr kumimoji="1" lang="ja-JP" altLang="en-US" dirty="0" err="1" smtClean="0"/>
              <a:t>こそが</a:t>
            </a:r>
            <a:r>
              <a:rPr kumimoji="1" lang="ja-JP" altLang="en-US" dirty="0" smtClean="0"/>
              <a:t>大切なのです。理論的に素晴らしい、ということは全く素晴らしいことではありません。</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CAB0EDE-6259-4DDF-95FF-5FF8EEA2F166}" type="slidenum">
              <a:rPr lang="en-US" altLang="ja-JP" smtClean="0"/>
              <a:pPr>
                <a:defRPr/>
              </a:pPr>
              <a:t>55</a:t>
            </a:fld>
            <a:endParaRPr lang="en-US" altLang="ja-JP"/>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予防工は、調査・解析方法も簡易で安価であることが重要ですし、それに輪を掛けて対策工法も簡易で安価でなければなりません。さらに、もっともらしいことを言っても、人間が土に対して行う解釈は、ほぼ</a:t>
            </a:r>
            <a:r>
              <a:rPr kumimoji="1" lang="en-US" altLang="ja-JP" dirty="0" smtClean="0"/>
              <a:t>100</a:t>
            </a:r>
            <a:r>
              <a:rPr kumimoji="1" lang="ja-JP" altLang="en-US" dirty="0" smtClean="0"/>
              <a:t>％間違っています。当らずとも遠からず、が精一杯です。ですから、当っていなくても悪影響を与えないようなフェイルセーフな対策工でなければなりません。</a:t>
            </a:r>
            <a:endParaRPr kumimoji="1" lang="en-US" altLang="ja-JP" dirty="0" smtClean="0"/>
          </a:p>
          <a:p>
            <a:r>
              <a:rPr kumimoji="1" lang="ja-JP" altLang="en-US" dirty="0" smtClean="0"/>
              <a:t>私が思う理想的な対策工の要点は、異常水圧が作用しないようにするということに尽きると思います。ただ、これもおそらく正しくないでしょうから、それでも大丈夫な対策工でなければなりません。</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CAB0EDE-6259-4DDF-95FF-5FF8EEA2F166}" type="slidenum">
              <a:rPr lang="en-US" altLang="ja-JP" smtClean="0"/>
              <a:pPr>
                <a:defRPr/>
              </a:pPr>
              <a:t>60</a:t>
            </a:fld>
            <a:endParaRPr lang="en-US" altLang="ja-JP"/>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自然に形成される地中パイプは「自然の地下水排除工」の機能を持ちますので、斜面の安定上重要だと言われます。これが閉塞したり、過剰供給による排水能力オーバーになると高い水圧が発生し崩壊が引き起こされます。このため、閉塞しない安定的な地中パイプを人工的に形成するということが斜面の安定に寄与すると思います。</a:t>
            </a:r>
            <a:endParaRPr kumimoji="1" lang="en-US" altLang="ja-JP" dirty="0" smtClean="0"/>
          </a:p>
          <a:p>
            <a:r>
              <a:rPr kumimoji="1" lang="ja-JP" altLang="en-US" dirty="0" smtClean="0"/>
              <a:t>血管に血栓の出来た人に、カテーテルでスプリング補強するようなものです。</a:t>
            </a:r>
            <a:endParaRPr kumimoji="1" lang="en-US" altLang="ja-JP" dirty="0" smtClean="0"/>
          </a:p>
          <a:p>
            <a:r>
              <a:rPr kumimoji="1" lang="ja-JP" altLang="en-US" dirty="0" smtClean="0"/>
              <a:t>健全な地下水の排水ができている斜面には崩壊は起きません。自然斜面でも、人工盛土でも、河川堤防でも同様です。</a:t>
            </a:r>
            <a:endParaRPr kumimoji="1" lang="en-US" altLang="ja-JP" dirty="0" smtClean="0"/>
          </a:p>
        </p:txBody>
      </p:sp>
      <p:sp>
        <p:nvSpPr>
          <p:cNvPr id="4" name="スライド番号プレースホルダ 3"/>
          <p:cNvSpPr>
            <a:spLocks noGrp="1"/>
          </p:cNvSpPr>
          <p:nvPr>
            <p:ph type="sldNum" sz="quarter" idx="10"/>
          </p:nvPr>
        </p:nvSpPr>
        <p:spPr/>
        <p:txBody>
          <a:bodyPr/>
          <a:lstStyle/>
          <a:p>
            <a:pPr>
              <a:defRPr/>
            </a:pPr>
            <a:fld id="{3CAB0EDE-6259-4DDF-95FF-5FF8EEA2F166}" type="slidenum">
              <a:rPr lang="en-US" altLang="ja-JP" smtClean="0"/>
              <a:pPr>
                <a:defRPr/>
              </a:pPr>
              <a:t>63</a:t>
            </a:fld>
            <a:endParaRPr lang="en-US" altLang="ja-JP"/>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高耐食性メッキで</a:t>
            </a:r>
            <a:r>
              <a:rPr kumimoji="1" lang="en-US" altLang="ja-JP" dirty="0" smtClean="0"/>
              <a:t>80</a:t>
            </a:r>
            <a:r>
              <a:rPr kumimoji="1" lang="ja-JP" altLang="en-US" dirty="0" smtClean="0"/>
              <a:t>年の耐用年数を持つ排水補強パイプが対策工の一例ですが、かなり使われている工法です。コスト的には㎡あたり</a:t>
            </a:r>
            <a:r>
              <a:rPr kumimoji="1" lang="en-US" altLang="ja-JP" dirty="0" smtClean="0"/>
              <a:t>8500</a:t>
            </a:r>
            <a:r>
              <a:rPr kumimoji="1" lang="ja-JP" altLang="en-US" dirty="0" smtClean="0"/>
              <a:t>円、ライフサイクルコストでは約</a:t>
            </a:r>
            <a:r>
              <a:rPr kumimoji="1" lang="en-US" altLang="ja-JP" dirty="0" smtClean="0"/>
              <a:t>110</a:t>
            </a:r>
            <a:r>
              <a:rPr kumimoji="1" lang="ja-JP" altLang="en-US" dirty="0" smtClean="0"/>
              <a:t>円</a:t>
            </a:r>
            <a:r>
              <a:rPr kumimoji="1" lang="en-US" altLang="ja-JP" dirty="0" smtClean="0"/>
              <a:t>/</a:t>
            </a:r>
            <a:r>
              <a:rPr kumimoji="1" lang="ja-JP" altLang="en-US" dirty="0" smtClean="0"/>
              <a:t>㎡</a:t>
            </a:r>
            <a:r>
              <a:rPr kumimoji="1" lang="en-US" altLang="ja-JP" dirty="0" smtClean="0"/>
              <a:t>/</a:t>
            </a:r>
            <a:r>
              <a:rPr kumimoji="1" lang="ja-JP" altLang="en-US" dirty="0" smtClean="0"/>
              <a:t>年ということになります。「まだ壊れていない土構造物」に対する防災投資のコスト的としては、このあたりがいいとこじゃないかと思います。対策数量が膨大ですので。</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CAB0EDE-6259-4DDF-95FF-5FF8EEA2F166}" type="slidenum">
              <a:rPr lang="en-US" altLang="ja-JP" smtClean="0"/>
              <a:pPr>
                <a:defRPr/>
              </a:pPr>
              <a:t>64</a:t>
            </a:fld>
            <a:endParaRPr lang="en-US" altLang="ja-JP"/>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地質調査は、ボーリング＋標準貫入試験＋土質試験が定番ですが、「まだ壊れていない土構造物」に対してこれを行うことはほぼ絶望的だと思います。一方、そのような高価な調査であっても演繹的な評価法というものが使われていなかったのも事実です。調査解析内容を高度化して、なおかつコストを大きく低下させるというトレードオフの関係を実現することが、土構造物の維持管理を可能にするカギになります。</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CAB0EDE-6259-4DDF-95FF-5FF8EEA2F166}" type="slidenum">
              <a:rPr lang="en-US" altLang="ja-JP" smtClean="0"/>
              <a:pPr>
                <a:defRPr/>
              </a:pPr>
              <a:t>65</a:t>
            </a:fld>
            <a:endParaRPr lang="en-US" altLang="ja-JP"/>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その一連の流れを、ひとつ提案しました。このうち、地下水音計測だけはまだ実際に活用していません。なぜなら</a:t>
            </a:r>
            <a:r>
              <a:rPr kumimoji="1" lang="en-US" altLang="ja-JP" dirty="0" smtClean="0"/>
              <a:t>7</a:t>
            </a:r>
            <a:r>
              <a:rPr kumimoji="1" lang="ja-JP" altLang="en-US" dirty="0" smtClean="0"/>
              <a:t>月に発売になったばかりで、納期が</a:t>
            </a:r>
            <a:r>
              <a:rPr kumimoji="1" lang="en-US" altLang="ja-JP" dirty="0" smtClean="0"/>
              <a:t>3</a:t>
            </a:r>
            <a:r>
              <a:rPr kumimoji="1" lang="ja-JP" altLang="en-US" dirty="0" smtClean="0"/>
              <a:t>ヶ月かかるからです。デモ機を半月ほど貸せていただいて活用させていただきましたが、これに関しては論文等で相当活用でいると踏んでいます。</a:t>
            </a:r>
            <a:endParaRPr kumimoji="1" lang="en-US" altLang="ja-JP" dirty="0" smtClean="0"/>
          </a:p>
          <a:p>
            <a:r>
              <a:rPr kumimoji="1" lang="ja-JP" altLang="en-US" dirty="0" smtClean="0"/>
              <a:t>今年がメンテナンス元年だそうですので、私の方から一つの提案をさせていただきました。皆さまも、他の方法をいろいろ考案し、私に教えていただければと思います。</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CAB0EDE-6259-4DDF-95FF-5FF8EEA2F166}" type="slidenum">
              <a:rPr lang="en-US" altLang="ja-JP" smtClean="0"/>
              <a:pPr>
                <a:defRPr/>
              </a:pPr>
              <a:t>66</a:t>
            </a:fld>
            <a:endParaRPr lang="en-US" altLang="ja-JP"/>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鉄道盛土は、営業に関わるので経済的評価が可能な土構造物です。このため、国鉄・</a:t>
            </a:r>
            <a:r>
              <a:rPr kumimoji="1" lang="en-US" altLang="ja-JP" dirty="0" smtClean="0"/>
              <a:t>JR</a:t>
            </a:r>
            <a:r>
              <a:rPr kumimoji="1" lang="ja-JP" altLang="en-US" dirty="0" smtClean="0"/>
              <a:t>・私鉄において計画的に対策がなされてきています。豪雨対策が主でしたが、最近は地震対策についても進めているようです。</a:t>
            </a:r>
            <a:endParaRPr kumimoji="1" lang="en-US" altLang="ja-JP" dirty="0" smtClean="0"/>
          </a:p>
          <a:p>
            <a:r>
              <a:rPr kumimoji="1" lang="ja-JP" altLang="en-US" dirty="0" smtClean="0"/>
              <a:t>河川堤防は、浸透崩壊防止対策について調査はかなり進んできています。しかし、対策工が高価なのでなかなか対策の進捗が進みません。それでも前に向いて動いています。</a:t>
            </a:r>
            <a:endParaRPr kumimoji="1" lang="en-US" altLang="ja-JP" dirty="0" smtClean="0"/>
          </a:p>
          <a:p>
            <a:r>
              <a:rPr kumimoji="1" lang="ja-JP" altLang="en-US" dirty="0" smtClean="0"/>
              <a:t>道路は、繋がっていないと機能しません。でも設計が「標準盛土勾配であれば安定」だと思いこんでいますので、壊れるまで思考停止状態になっていることが多いようです。多くの緊急輸送道路が、緊急時には盛土の崩落で使えない、という事態が起こりえます。</a:t>
            </a:r>
            <a:endParaRPr kumimoji="1" lang="en-US" altLang="ja-JP" dirty="0" smtClean="0"/>
          </a:p>
          <a:p>
            <a:r>
              <a:rPr kumimoji="1" lang="ja-JP" altLang="en-US" dirty="0" smtClean="0"/>
              <a:t>造成地は、宅造法改正で大規模盛土造成地の変動調査対策をするようになりましたが、個人の財産でもありますし、滑動崩落で死ぬことはあまりないので、あまり積極的ではないという印象です。</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CAB0EDE-6259-4DDF-95FF-5FF8EEA2F166}" type="slidenum">
              <a:rPr lang="en-US" altLang="ja-JP" smtClean="0"/>
              <a:pPr>
                <a:defRPr/>
              </a:pPr>
              <a:t>67</a:t>
            </a:fld>
            <a:endParaRPr lang="en-US" altLang="ja-JP"/>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土質工学的方法は、新設・復旧と維持管理で方法論が別々になっていません。これは「維持管理」に興味が無かった証拠です。</a:t>
            </a:r>
            <a:endParaRPr kumimoji="1" lang="en-US" altLang="ja-JP" dirty="0" smtClean="0"/>
          </a:p>
          <a:p>
            <a:r>
              <a:rPr kumimoji="1" lang="ja-JP" altLang="en-US" dirty="0" smtClean="0"/>
              <a:t>たとえば、崩壊が起きた時、簡易貫入試験をしてみると、崩れ残った部分であっても換算</a:t>
            </a:r>
            <a:r>
              <a:rPr kumimoji="1" lang="en-US" altLang="ja-JP" dirty="0" smtClean="0"/>
              <a:t>N</a:t>
            </a:r>
            <a:r>
              <a:rPr kumimoji="1" lang="ja-JP" altLang="en-US" dirty="0" smtClean="0"/>
              <a:t>値が４以下であることが非常に多いです。換算式はだいたい</a:t>
            </a:r>
            <a:r>
              <a:rPr kumimoji="1" lang="en-US" altLang="ja-JP" dirty="0" smtClean="0"/>
              <a:t>N</a:t>
            </a:r>
            <a:r>
              <a:rPr kumimoji="1" lang="ja-JP" altLang="en-US" dirty="0" smtClean="0"/>
              <a:t>値５以上の条件となっていますので、換算できない領域で崩壊が起きるわけですが、なんとなく</a:t>
            </a:r>
            <a:r>
              <a:rPr kumimoji="1" lang="en-US" altLang="ja-JP" dirty="0" smtClean="0"/>
              <a:t>φ25</a:t>
            </a:r>
            <a:r>
              <a:rPr kumimoji="1" lang="ja-JP" altLang="en-US" dirty="0" smtClean="0"/>
              <a:t>度くらいでやってしまっています。たいした根拠があるとは思えませんが。</a:t>
            </a:r>
            <a:endParaRPr kumimoji="1" lang="en-US" altLang="ja-JP" dirty="0" smtClean="0"/>
          </a:p>
          <a:p>
            <a:r>
              <a:rPr kumimoji="1" lang="ja-JP" altLang="en-US" dirty="0" smtClean="0"/>
              <a:t>この図は、実際に</a:t>
            </a:r>
            <a:r>
              <a:rPr kumimoji="1" lang="en-US" altLang="ja-JP" dirty="0" smtClean="0"/>
              <a:t>2011</a:t>
            </a:r>
            <a:r>
              <a:rPr kumimoji="1" lang="ja-JP" altLang="en-US" dirty="0" smtClean="0"/>
              <a:t>年</a:t>
            </a:r>
            <a:r>
              <a:rPr kumimoji="1" lang="en-US" altLang="ja-JP" dirty="0" smtClean="0"/>
              <a:t>9</a:t>
            </a:r>
            <a:r>
              <a:rPr kumimoji="1" lang="ja-JP" altLang="en-US" dirty="0" smtClean="0"/>
              <a:t>月の台風</a:t>
            </a:r>
            <a:r>
              <a:rPr kumimoji="1" lang="en-US" altLang="ja-JP" dirty="0" smtClean="0"/>
              <a:t>12</a:t>
            </a:r>
            <a:r>
              <a:rPr kumimoji="1" lang="ja-JP" altLang="en-US" dirty="0" smtClean="0"/>
              <a:t>号、</a:t>
            </a:r>
            <a:r>
              <a:rPr kumimoji="1" lang="en-US" altLang="ja-JP" dirty="0" smtClean="0"/>
              <a:t>15</a:t>
            </a:r>
            <a:r>
              <a:rPr kumimoji="1" lang="ja-JP" altLang="en-US" dirty="0" smtClean="0"/>
              <a:t>号来襲の際に崩壊が発生した民間所有の斜面です。未崩壊地の調査結果で崩壊の再現をしてみると、</a:t>
            </a:r>
            <a:r>
              <a:rPr kumimoji="1" lang="en-US" altLang="ja-JP" dirty="0" smtClean="0"/>
              <a:t>N</a:t>
            </a:r>
            <a:r>
              <a:rPr kumimoji="1" lang="ja-JP" altLang="en-US" dirty="0" smtClean="0"/>
              <a:t>値信仰が「現在の状態を評価する」ことにいかに適さないかがよくわかります。多くの技術者の方は、その事実を業務の中で知っていますが、教科書に逆らうつもりはないようです。</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CAB0EDE-6259-4DDF-95FF-5FF8EEA2F166}" type="slidenum">
              <a:rPr lang="en-US" altLang="ja-JP" smtClean="0"/>
              <a:pPr>
                <a:defRPr/>
              </a:pPr>
              <a:t>22</a:t>
            </a:fld>
            <a:endParaRPr lang="en-US" altLang="ja-JP"/>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土質工学的方法は、新設・復旧と維持管理で方法論が別々になっていません。これは「維持管理」に興味が無かった証拠です。</a:t>
            </a:r>
            <a:endParaRPr kumimoji="1" lang="en-US" altLang="ja-JP" dirty="0" smtClean="0"/>
          </a:p>
          <a:p>
            <a:r>
              <a:rPr kumimoji="1" lang="ja-JP" altLang="en-US" dirty="0" smtClean="0"/>
              <a:t>たとえば、崩壊が起きた時、簡易貫入試験をしてみると、崩れ残った部分であっても換算</a:t>
            </a:r>
            <a:r>
              <a:rPr kumimoji="1" lang="en-US" altLang="ja-JP" dirty="0" smtClean="0"/>
              <a:t>N</a:t>
            </a:r>
            <a:r>
              <a:rPr kumimoji="1" lang="ja-JP" altLang="en-US" dirty="0" smtClean="0"/>
              <a:t>値が４以下であることが非常に多いです。換算式はだいたい</a:t>
            </a:r>
            <a:r>
              <a:rPr kumimoji="1" lang="en-US" altLang="ja-JP" dirty="0" smtClean="0"/>
              <a:t>N</a:t>
            </a:r>
            <a:r>
              <a:rPr kumimoji="1" lang="ja-JP" altLang="en-US" dirty="0" smtClean="0"/>
              <a:t>値５以上の条件となっていますので、換算できない領域で崩壊が起きるわけですが、なんとなく</a:t>
            </a:r>
            <a:r>
              <a:rPr kumimoji="1" lang="en-US" altLang="ja-JP" dirty="0" smtClean="0"/>
              <a:t>φ25</a:t>
            </a:r>
            <a:r>
              <a:rPr kumimoji="1" lang="ja-JP" altLang="en-US" dirty="0" smtClean="0"/>
              <a:t>度くらいでやってしまっています。たいした根拠があるとは思えませんが。</a:t>
            </a:r>
            <a:endParaRPr kumimoji="1" lang="en-US" altLang="ja-JP" dirty="0" smtClean="0"/>
          </a:p>
          <a:p>
            <a:r>
              <a:rPr kumimoji="1" lang="ja-JP" altLang="en-US" dirty="0" smtClean="0"/>
              <a:t>この図は、実際に</a:t>
            </a:r>
            <a:r>
              <a:rPr kumimoji="1" lang="en-US" altLang="ja-JP" dirty="0" smtClean="0"/>
              <a:t>2011</a:t>
            </a:r>
            <a:r>
              <a:rPr kumimoji="1" lang="ja-JP" altLang="en-US" dirty="0" smtClean="0"/>
              <a:t>年</a:t>
            </a:r>
            <a:r>
              <a:rPr kumimoji="1" lang="en-US" altLang="ja-JP" dirty="0" smtClean="0"/>
              <a:t>9</a:t>
            </a:r>
            <a:r>
              <a:rPr kumimoji="1" lang="ja-JP" altLang="en-US" dirty="0" smtClean="0"/>
              <a:t>月の台風</a:t>
            </a:r>
            <a:r>
              <a:rPr kumimoji="1" lang="en-US" altLang="ja-JP" dirty="0" smtClean="0"/>
              <a:t>12</a:t>
            </a:r>
            <a:r>
              <a:rPr kumimoji="1" lang="ja-JP" altLang="en-US" dirty="0" smtClean="0"/>
              <a:t>号、</a:t>
            </a:r>
            <a:r>
              <a:rPr kumimoji="1" lang="en-US" altLang="ja-JP" dirty="0" smtClean="0"/>
              <a:t>15</a:t>
            </a:r>
            <a:r>
              <a:rPr kumimoji="1" lang="ja-JP" altLang="en-US" dirty="0" smtClean="0"/>
              <a:t>号来襲の際に崩壊が発生した民間所有の斜面です。未崩壊地の調査結果で崩壊の再現をしてみると、</a:t>
            </a:r>
            <a:r>
              <a:rPr kumimoji="1" lang="en-US" altLang="ja-JP" dirty="0" smtClean="0"/>
              <a:t>N</a:t>
            </a:r>
            <a:r>
              <a:rPr kumimoji="1" lang="ja-JP" altLang="en-US" dirty="0" smtClean="0"/>
              <a:t>値信仰が「現在の状態を評価する」ことにいかに適さないかがよくわかります。多くの技術者の方は、その事実を業務の中で知っていますが、教科書に逆らうつもりはないようです。</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CAB0EDE-6259-4DDF-95FF-5FF8EEA2F166}" type="slidenum">
              <a:rPr lang="en-US" altLang="ja-JP" smtClean="0"/>
              <a:pPr>
                <a:defRPr/>
              </a:pPr>
              <a:t>23</a:t>
            </a:fld>
            <a:endParaRPr lang="en-US" altLang="ja-JP"/>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土質工学的方法は、新設・復旧と維持管理で方法論が別々になっていません。これは「維持管理」に興味が無かった証拠です。</a:t>
            </a:r>
            <a:endParaRPr kumimoji="1" lang="en-US" altLang="ja-JP" dirty="0" smtClean="0"/>
          </a:p>
          <a:p>
            <a:r>
              <a:rPr kumimoji="1" lang="ja-JP" altLang="en-US" dirty="0" smtClean="0"/>
              <a:t>たとえば、崩壊が起きた時、簡易貫入試験をしてみると、崩れ残った部分であっても換算</a:t>
            </a:r>
            <a:r>
              <a:rPr kumimoji="1" lang="en-US" altLang="ja-JP" dirty="0" smtClean="0"/>
              <a:t>N</a:t>
            </a:r>
            <a:r>
              <a:rPr kumimoji="1" lang="ja-JP" altLang="en-US" dirty="0" smtClean="0"/>
              <a:t>値が４以下であることが非常に多いです。換算式はだいたい</a:t>
            </a:r>
            <a:r>
              <a:rPr kumimoji="1" lang="en-US" altLang="ja-JP" dirty="0" smtClean="0"/>
              <a:t>N</a:t>
            </a:r>
            <a:r>
              <a:rPr kumimoji="1" lang="ja-JP" altLang="en-US" dirty="0" smtClean="0"/>
              <a:t>値５以上の条件となっていますので、換算できない領域で崩壊が起きるわけですが、なんとなく</a:t>
            </a:r>
            <a:r>
              <a:rPr kumimoji="1" lang="en-US" altLang="ja-JP" dirty="0" smtClean="0"/>
              <a:t>φ25</a:t>
            </a:r>
            <a:r>
              <a:rPr kumimoji="1" lang="ja-JP" altLang="en-US" dirty="0" smtClean="0"/>
              <a:t>度くらいでやってしまっています。たいした根拠があるとは思えませんが。</a:t>
            </a:r>
            <a:endParaRPr kumimoji="1" lang="en-US" altLang="ja-JP" dirty="0" smtClean="0"/>
          </a:p>
          <a:p>
            <a:r>
              <a:rPr kumimoji="1" lang="ja-JP" altLang="en-US" dirty="0" smtClean="0"/>
              <a:t>この図は、実際に</a:t>
            </a:r>
            <a:r>
              <a:rPr kumimoji="1" lang="en-US" altLang="ja-JP" dirty="0" smtClean="0"/>
              <a:t>2011</a:t>
            </a:r>
            <a:r>
              <a:rPr kumimoji="1" lang="ja-JP" altLang="en-US" dirty="0" smtClean="0"/>
              <a:t>年</a:t>
            </a:r>
            <a:r>
              <a:rPr kumimoji="1" lang="en-US" altLang="ja-JP" dirty="0" smtClean="0"/>
              <a:t>9</a:t>
            </a:r>
            <a:r>
              <a:rPr kumimoji="1" lang="ja-JP" altLang="en-US" dirty="0" smtClean="0"/>
              <a:t>月の台風</a:t>
            </a:r>
            <a:r>
              <a:rPr kumimoji="1" lang="en-US" altLang="ja-JP" dirty="0" smtClean="0"/>
              <a:t>12</a:t>
            </a:r>
            <a:r>
              <a:rPr kumimoji="1" lang="ja-JP" altLang="en-US" dirty="0" smtClean="0"/>
              <a:t>号、</a:t>
            </a:r>
            <a:r>
              <a:rPr kumimoji="1" lang="en-US" altLang="ja-JP" dirty="0" smtClean="0"/>
              <a:t>15</a:t>
            </a:r>
            <a:r>
              <a:rPr kumimoji="1" lang="ja-JP" altLang="en-US" dirty="0" smtClean="0"/>
              <a:t>号来襲の際に崩壊が発生した民間所有の斜面です。未崩壊地の調査結果で崩壊の再現をしてみると、</a:t>
            </a:r>
            <a:r>
              <a:rPr kumimoji="1" lang="en-US" altLang="ja-JP" dirty="0" smtClean="0"/>
              <a:t>N</a:t>
            </a:r>
            <a:r>
              <a:rPr kumimoji="1" lang="ja-JP" altLang="en-US" dirty="0" smtClean="0"/>
              <a:t>値信仰が「現在の状態を評価する」ことにいかに適さないかがよくわかります。多くの技術者の方は、その事実を業務の中で知っていますが、教科書に逆らうつもりはないようです。</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CAB0EDE-6259-4DDF-95FF-5FF8EEA2F166}" type="slidenum">
              <a:rPr lang="en-US" altLang="ja-JP" smtClean="0"/>
              <a:pPr>
                <a:defRPr/>
              </a:pPr>
              <a:t>24</a:t>
            </a:fld>
            <a:endParaRPr lang="en-US" altLang="ja-JP"/>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土質工学的方法は、新設・復旧と維持管理で方法論が別々になっていません。これは「維持管理」に興味が無かった証拠です。</a:t>
            </a:r>
            <a:endParaRPr kumimoji="1" lang="en-US" altLang="ja-JP" dirty="0" smtClean="0"/>
          </a:p>
          <a:p>
            <a:r>
              <a:rPr kumimoji="1" lang="ja-JP" altLang="en-US" dirty="0" smtClean="0"/>
              <a:t>たとえば、崩壊が起きた時、簡易貫入試験をしてみると、崩れ残った部分であっても換算</a:t>
            </a:r>
            <a:r>
              <a:rPr kumimoji="1" lang="en-US" altLang="ja-JP" dirty="0" smtClean="0"/>
              <a:t>N</a:t>
            </a:r>
            <a:r>
              <a:rPr kumimoji="1" lang="ja-JP" altLang="en-US" dirty="0" smtClean="0"/>
              <a:t>値が４以下であることが非常に多いです。換算式はだいたい</a:t>
            </a:r>
            <a:r>
              <a:rPr kumimoji="1" lang="en-US" altLang="ja-JP" dirty="0" smtClean="0"/>
              <a:t>N</a:t>
            </a:r>
            <a:r>
              <a:rPr kumimoji="1" lang="ja-JP" altLang="en-US" dirty="0" smtClean="0"/>
              <a:t>値５以上の条件となっていますので、換算できない領域で崩壊が起きるわけですが、なんとなく</a:t>
            </a:r>
            <a:r>
              <a:rPr kumimoji="1" lang="en-US" altLang="ja-JP" dirty="0" smtClean="0"/>
              <a:t>φ25</a:t>
            </a:r>
            <a:r>
              <a:rPr kumimoji="1" lang="ja-JP" altLang="en-US" dirty="0" smtClean="0"/>
              <a:t>度くらいでやってしまっています。たいした根拠があるとは思えませんが。</a:t>
            </a:r>
            <a:endParaRPr kumimoji="1" lang="en-US" altLang="ja-JP" dirty="0" smtClean="0"/>
          </a:p>
          <a:p>
            <a:r>
              <a:rPr kumimoji="1" lang="ja-JP" altLang="en-US" dirty="0" smtClean="0"/>
              <a:t>この図は、実際に</a:t>
            </a:r>
            <a:r>
              <a:rPr kumimoji="1" lang="en-US" altLang="ja-JP" dirty="0" smtClean="0"/>
              <a:t>2011</a:t>
            </a:r>
            <a:r>
              <a:rPr kumimoji="1" lang="ja-JP" altLang="en-US" dirty="0" smtClean="0"/>
              <a:t>年</a:t>
            </a:r>
            <a:r>
              <a:rPr kumimoji="1" lang="en-US" altLang="ja-JP" dirty="0" smtClean="0"/>
              <a:t>9</a:t>
            </a:r>
            <a:r>
              <a:rPr kumimoji="1" lang="ja-JP" altLang="en-US" dirty="0" smtClean="0"/>
              <a:t>月の台風</a:t>
            </a:r>
            <a:r>
              <a:rPr kumimoji="1" lang="en-US" altLang="ja-JP" dirty="0" smtClean="0"/>
              <a:t>12</a:t>
            </a:r>
            <a:r>
              <a:rPr kumimoji="1" lang="ja-JP" altLang="en-US" dirty="0" smtClean="0"/>
              <a:t>号、</a:t>
            </a:r>
            <a:r>
              <a:rPr kumimoji="1" lang="en-US" altLang="ja-JP" dirty="0" smtClean="0"/>
              <a:t>15</a:t>
            </a:r>
            <a:r>
              <a:rPr kumimoji="1" lang="ja-JP" altLang="en-US" dirty="0" smtClean="0"/>
              <a:t>号来襲の際に崩壊が発生した民間所有の斜面です。未崩壊地の調査結果で崩壊の再現をしてみると、</a:t>
            </a:r>
            <a:r>
              <a:rPr kumimoji="1" lang="en-US" altLang="ja-JP" dirty="0" smtClean="0"/>
              <a:t>N</a:t>
            </a:r>
            <a:r>
              <a:rPr kumimoji="1" lang="ja-JP" altLang="en-US" dirty="0" smtClean="0"/>
              <a:t>値信仰が「現在の状態を評価する」ことにいかに適さないかがよくわかります。多くの技術者の方は、その事実を業務の中で知っていますが、教科書に逆らうつもりはないようです。</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CAB0EDE-6259-4DDF-95FF-5FF8EEA2F166}" type="slidenum">
              <a:rPr lang="en-US" altLang="ja-JP" smtClean="0"/>
              <a:pPr>
                <a:defRPr/>
              </a:pPr>
              <a:t>25</a:t>
            </a:fld>
            <a:endParaRPr lang="en-US" altLang="ja-JP"/>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換算</a:t>
            </a:r>
            <a:r>
              <a:rPr kumimoji="1" lang="en-US" altLang="ja-JP" dirty="0" smtClean="0"/>
              <a:t>N</a:t>
            </a:r>
            <a:r>
              <a:rPr kumimoji="1" lang="ja-JP" altLang="en-US" dirty="0" smtClean="0"/>
              <a:t>値から何となく推定した</a:t>
            </a:r>
            <a:r>
              <a:rPr kumimoji="1" lang="en-US" altLang="ja-JP" dirty="0" smtClean="0"/>
              <a:t>φ25</a:t>
            </a:r>
            <a:r>
              <a:rPr kumimoji="1" lang="ja-JP" altLang="en-US" dirty="0" smtClean="0"/>
              <a:t>度で安定計算すると、地下水が無い場合でも</a:t>
            </a:r>
            <a:r>
              <a:rPr kumimoji="1" lang="en-US" altLang="ja-JP" dirty="0" smtClean="0"/>
              <a:t>Fs=0.7</a:t>
            </a:r>
            <a:r>
              <a:rPr kumimoji="1" lang="ja-JP" altLang="en-US" dirty="0" smtClean="0"/>
              <a:t>となります。そこに常時存在してはいけないものが存在していることになります。台風の大雨で崩れたのですから、地下水を設定しないとまずいので、さらに地下水の条件をだいたいで加えてみると、</a:t>
            </a:r>
            <a:r>
              <a:rPr kumimoji="1" lang="en-US" altLang="ja-JP" dirty="0" smtClean="0"/>
              <a:t>Fs=0.5</a:t>
            </a:r>
            <a:r>
              <a:rPr kumimoji="1" lang="ja-JP" altLang="en-US" dirty="0" smtClean="0"/>
              <a:t>くらいになります。安定計算が成り立ちません。</a:t>
            </a:r>
            <a:endParaRPr kumimoji="1" lang="en-US" altLang="ja-JP" dirty="0" smtClean="0"/>
          </a:p>
          <a:p>
            <a:r>
              <a:rPr kumimoji="1" lang="ja-JP" altLang="en-US" dirty="0" smtClean="0"/>
              <a:t>そこで実務を前に進ませなければならないコンサルタントは、「実測値から推定した地盤強度では現状が再現できないので、崩壊時の安全率を</a:t>
            </a:r>
            <a:r>
              <a:rPr kumimoji="1" lang="en-US" altLang="ja-JP" dirty="0" smtClean="0"/>
              <a:t>Fs=0.9</a:t>
            </a:r>
            <a:r>
              <a:rPr kumimoji="1" lang="ja-JP" altLang="en-US" dirty="0" smtClean="0"/>
              <a:t>と仮定する」などとやります。この「仮定」によって、</a:t>
            </a:r>
            <a:r>
              <a:rPr kumimoji="1" lang="ja-JP" altLang="en-US" dirty="0" err="1" smtClean="0"/>
              <a:t>ｃ</a:t>
            </a:r>
            <a:r>
              <a:rPr kumimoji="1" lang="ja-JP" altLang="en-US" dirty="0" smtClean="0"/>
              <a:t>が復活してきます。実際に崩壊したところでは、逆算してもまあそれほどおかしなことにはなりませんが、もしこの場所が「まだ崩壊していない斜面」だとすれば、どうやって安定度・危険度を評価するのでしょうか？</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CAB0EDE-6259-4DDF-95FF-5FF8EEA2F166}" type="slidenum">
              <a:rPr lang="en-US" altLang="ja-JP" smtClean="0"/>
              <a:pPr>
                <a:defRPr/>
              </a:pPr>
              <a:t>26</a:t>
            </a:fld>
            <a:endParaRPr lang="en-US" altLang="ja-JP"/>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換算</a:t>
            </a:r>
            <a:r>
              <a:rPr kumimoji="1" lang="en-US" altLang="ja-JP" dirty="0" smtClean="0"/>
              <a:t>N</a:t>
            </a:r>
            <a:r>
              <a:rPr kumimoji="1" lang="ja-JP" altLang="en-US" dirty="0" smtClean="0"/>
              <a:t>値から何となく推定した</a:t>
            </a:r>
            <a:r>
              <a:rPr kumimoji="1" lang="en-US" altLang="ja-JP" dirty="0" smtClean="0"/>
              <a:t>φ25</a:t>
            </a:r>
            <a:r>
              <a:rPr kumimoji="1" lang="ja-JP" altLang="en-US" dirty="0" smtClean="0"/>
              <a:t>度で安定計算すると、地下水が無い場合でも</a:t>
            </a:r>
            <a:r>
              <a:rPr kumimoji="1" lang="en-US" altLang="ja-JP" dirty="0" smtClean="0"/>
              <a:t>Fs=0.7</a:t>
            </a:r>
            <a:r>
              <a:rPr kumimoji="1" lang="ja-JP" altLang="en-US" dirty="0" smtClean="0"/>
              <a:t>となります。そこに常時存在してはいけないものが存在していることになります。台風の大雨で崩れたのですから、地下水を設定しないとまずいので、さらに地下水の条件をだいたいで加えてみると、</a:t>
            </a:r>
            <a:r>
              <a:rPr kumimoji="1" lang="en-US" altLang="ja-JP" dirty="0" smtClean="0"/>
              <a:t>Fs=0.5</a:t>
            </a:r>
            <a:r>
              <a:rPr kumimoji="1" lang="ja-JP" altLang="en-US" dirty="0" smtClean="0"/>
              <a:t>くらいになります。安定計算が成り立ちません。</a:t>
            </a:r>
            <a:endParaRPr kumimoji="1" lang="en-US" altLang="ja-JP" dirty="0" smtClean="0"/>
          </a:p>
          <a:p>
            <a:r>
              <a:rPr kumimoji="1" lang="ja-JP" altLang="en-US" dirty="0" smtClean="0"/>
              <a:t>そこで実務を前に進ませなければならないコンサルタントは、「実測値から推定した地盤強度では現状が再現できないので、崩壊時の安全率を</a:t>
            </a:r>
            <a:r>
              <a:rPr kumimoji="1" lang="en-US" altLang="ja-JP" dirty="0" smtClean="0"/>
              <a:t>Fs=0.9</a:t>
            </a:r>
            <a:r>
              <a:rPr kumimoji="1" lang="ja-JP" altLang="en-US" dirty="0" smtClean="0"/>
              <a:t>と仮定する」などとやります。この「仮定」によって、</a:t>
            </a:r>
            <a:r>
              <a:rPr kumimoji="1" lang="ja-JP" altLang="en-US" dirty="0" err="1" smtClean="0"/>
              <a:t>ｃ</a:t>
            </a:r>
            <a:r>
              <a:rPr kumimoji="1" lang="ja-JP" altLang="en-US" dirty="0" smtClean="0"/>
              <a:t>が復活してきます。実際に崩壊したところでは、逆算してもまあそれほどおかしなことにはなりませんが、もしこの場所が「まだ崩壊していない斜面」だとすれば、どうやって安定度・危険度を評価するのでしょうか？</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3CAB0EDE-6259-4DDF-95FF-5FF8EEA2F166}" type="slidenum">
              <a:rPr lang="en-US" altLang="ja-JP" smtClean="0"/>
              <a:pPr>
                <a:defRPr/>
              </a:pPr>
              <a:t>27</a:t>
            </a:fld>
            <a:endParaRPr lang="en-US" altLang="ja-JP"/>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7178B9C-ADD4-4A6B-A0E2-87738B527BE7}" type="slidenum">
              <a:rPr lang="en-US" altLang="ja-JP"/>
              <a:pPr>
                <a:defRPr/>
              </a:pPr>
              <a:t>&lt;#&gt;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F5232085-3069-4B28-9BCB-AAC113862566}" type="slidenum">
              <a:rPr lang="en-US" altLang="ja-JP"/>
              <a:pPr>
                <a:defRPr/>
              </a:pPr>
              <a:t>&lt;#&gt;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6C785C7-C749-4F2C-9C59-9DBF530C488C}" type="slidenum">
              <a:rPr lang="en-US" altLang="ja-JP"/>
              <a:pPr>
                <a:defRPr/>
              </a:pPr>
              <a:t>&lt;#&gt;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タイトル、テキスト、クリップ アート">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クリップアート プレースホルダ 3"/>
          <p:cNvSpPr>
            <a:spLocks noGrp="1"/>
          </p:cNvSpPr>
          <p:nvPr>
            <p:ph type="clipArt" sz="half" idx="2"/>
          </p:nvPr>
        </p:nvSpPr>
        <p:spPr>
          <a:xfrm>
            <a:off x="4648200" y="1981200"/>
            <a:ext cx="3810000" cy="4114800"/>
          </a:xfrm>
        </p:spPr>
        <p:txBody>
          <a:bodyPr/>
          <a:lstStyle/>
          <a:p>
            <a:pPr lvl="0"/>
            <a:endParaRPr lang="ja-JP" alt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F83D2C1D-6CCA-45DC-A7B8-725621E4B543}" type="slidenum">
              <a:rPr lang="en-US" altLang="ja-JP"/>
              <a:pPr>
                <a:defRPr/>
              </a:pPr>
              <a:t>&lt;#&gt;</a:t>
            </a:fld>
            <a:endParaRPr lang="en-US" altLang="ja-JP"/>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858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858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46482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a:ln/>
        </p:spPr>
        <p:txBody>
          <a:bodyPr/>
          <a:lstStyle>
            <a:lvl1pPr>
              <a:defRPr/>
            </a:lvl1pPr>
          </a:lstStyle>
          <a:p>
            <a:pPr>
              <a:defRPr/>
            </a:pPr>
            <a:fld id="{B44869A2-1E1E-4F3F-B8B5-969C646405CB}" type="slidenum">
              <a:rPr lang="en-US" altLang="ja-JP"/>
              <a:pPr>
                <a:defRPr/>
              </a:pPr>
              <a:t>&lt;#&gt;</a:t>
            </a:fld>
            <a:endParaRPr lang="en-US" altLang="ja-JP"/>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D13E1E3C-C925-4CE5-8B0C-66DB37E19F3D}" type="slidenum">
              <a:rPr lang="en-US" altLang="ja-JP"/>
              <a:pPr>
                <a:defRPr/>
              </a:pPr>
              <a:t>&lt;#&gt;</a:t>
            </a:fld>
            <a:endParaRPr lang="en-US" altLang="ja-JP"/>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a:ln/>
        </p:spPr>
        <p:txBody>
          <a:bodyPr/>
          <a:lstStyle>
            <a:lvl1pPr>
              <a:defRPr/>
            </a:lvl1pPr>
          </a:lstStyle>
          <a:p>
            <a:pPr>
              <a:defRPr/>
            </a:pPr>
            <a:fld id="{27E0C4EE-592C-4E07-8EF7-E58A1BD4BD0C}" type="slidenum">
              <a:rPr lang="en-US" altLang="ja-JP"/>
              <a:pPr>
                <a:defRPr/>
              </a:pPr>
              <a:t>&lt;#&gt;</a:t>
            </a:fld>
            <a:endParaRPr lang="en-US" altLang="ja-JP"/>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685800" y="609600"/>
            <a:ext cx="77724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858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6858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FFCED2B6-CE51-4AE0-9D4A-F2927F72E4F5}" type="slidenum">
              <a:rPr lang="en-US" altLang="ja-JP"/>
              <a:pPr>
                <a:defRPr/>
              </a:pPr>
              <a:t>&lt;#&gt;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97F9EB7-8D54-4512-8E50-17CDCC0BC8B1}" type="slidenum">
              <a:rPr lang="en-US" altLang="ja-JP"/>
              <a:pPr>
                <a:defRPr/>
              </a:pPr>
              <a:t>&lt;#&gt;</a:t>
            </a:fld>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6FD871B-B4EA-4F71-B808-21BE485F9412}" type="slidenum">
              <a:rPr lang="en-US" altLang="ja-JP"/>
              <a:pPr>
                <a:defRPr/>
              </a:pPr>
              <a:t>&lt;#&gt;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24916978-17E5-438E-88E3-324A617FB455}" type="slidenum">
              <a:rPr lang="en-US" altLang="ja-JP"/>
              <a:pPr>
                <a:defRPr/>
              </a:pPr>
              <a:t>&lt;#&gt;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0210B7D0-EB6B-4E18-9E43-9F670791B7AA}" type="slidenum">
              <a:rPr lang="en-US" altLang="ja-JP"/>
              <a:pPr>
                <a:defRPr/>
              </a:pPr>
              <a:t>&lt;#&gt;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1C0BCDE4-34BE-4373-AAE8-43E7578F4103}" type="slidenum">
              <a:rPr lang="en-US" altLang="ja-JP"/>
              <a:pPr>
                <a:defRPr/>
              </a:pPr>
              <a:t>&lt;#&gt;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777C148C-9709-4313-9601-BAE5193174B8}" type="slidenum">
              <a:rPr lang="en-US" altLang="ja-JP"/>
              <a:pPr>
                <a:defRPr/>
              </a:pPr>
              <a:t>&lt;#&gt;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9B8D8087-F4C2-4865-B8D6-74A36AA0D6F1}" type="slidenum">
              <a:rPr lang="en-US" altLang="ja-JP"/>
              <a:pPr>
                <a:defRPr/>
              </a:pPr>
              <a:t>&lt;#&gt;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DD33F095-B3F3-429E-B5A1-E69CBFB19DE4}" type="slidenum">
              <a:rPr lang="en-US" altLang="ja-JP"/>
              <a:pPr>
                <a:defRPr/>
              </a:pPr>
              <a:t>&lt;#&gt;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ea typeface="ＭＳ Ｐゴシック" pitchFamily="50" charset="-128"/>
              </a:defRPr>
            </a:lvl1pPr>
          </a:lstStyle>
          <a:p>
            <a:pPr>
              <a:defRPr/>
            </a:pPr>
            <a:endParaRPr lang="en-US" altLang="ja-JP"/>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ea typeface="ＭＳ Ｐゴシック" pitchFamily="50" charset="-128"/>
              </a:defRPr>
            </a:lvl1pPr>
          </a:lstStyle>
          <a:p>
            <a:pPr>
              <a:defRPr/>
            </a:pPr>
            <a:endParaRPr lang="en-US" altLang="ja-JP"/>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ea typeface="ＭＳ Ｐゴシック" pitchFamily="50" charset="-128"/>
              </a:defRPr>
            </a:lvl1pPr>
          </a:lstStyle>
          <a:p>
            <a:pPr>
              <a:defRPr/>
            </a:pPr>
            <a:fld id="{0A758A13-35BC-4F35-BF1A-54C5834EA400}" type="slidenum">
              <a:rPr lang="en-US" altLang="ja-JP"/>
              <a:pPr>
                <a:defRPr/>
              </a:pPr>
              <a:t>&lt;#&gt;</a:t>
            </a:fld>
            <a:endParaRPr lang="en-US" altLang="ja-JP"/>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77.jpeg"/><Relationship Id="rId4" Type="http://schemas.openxmlformats.org/officeDocument/2006/relationships/image" Target="../media/image76.png"/></Relationships>
</file>

<file path=ppt/slides/_rels/slide6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33.xml"/><Relationship Id="rId1" Type="http://schemas.openxmlformats.org/officeDocument/2006/relationships/slideLayout" Target="../slideLayouts/slideLayout16.xml"/><Relationship Id="rId6" Type="http://schemas.openxmlformats.org/officeDocument/2006/relationships/image" Target="../media/image81.png"/><Relationship Id="rId5" Type="http://schemas.openxmlformats.org/officeDocument/2006/relationships/image" Target="../media/image80.jpe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a:xfrm>
            <a:off x="683568" y="1988840"/>
            <a:ext cx="7772400" cy="2448272"/>
          </a:xfrm>
        </p:spPr>
        <p:txBody>
          <a:bodyPr/>
          <a:lstStyle/>
          <a:p>
            <a:pPr eaLnBrk="1" hangingPunct="1"/>
            <a:r>
              <a:rPr lang="ja-JP" altLang="en-US" dirty="0" smtClean="0">
                <a:effectLst>
                  <a:outerShdw blurRad="38100" dist="38100" dir="2700000" algn="tl">
                    <a:srgbClr val="000000">
                      <a:alpha val="43137"/>
                    </a:srgbClr>
                  </a:outerShdw>
                </a:effectLst>
              </a:rPr>
              <a:t>まだ壊れていない土構造物の</a:t>
            </a:r>
            <a:r>
              <a:rPr lang="en-US" altLang="ja-JP" dirty="0" smtClean="0">
                <a:effectLst>
                  <a:outerShdw blurRad="38100" dist="38100" dir="2700000" algn="tl">
                    <a:srgbClr val="000000">
                      <a:alpha val="43137"/>
                    </a:srgbClr>
                  </a:outerShdw>
                </a:effectLst>
              </a:rPr>
              <a:t/>
            </a:r>
            <a:br>
              <a:rPr lang="en-US" altLang="ja-JP" dirty="0" smtClean="0">
                <a:effectLst>
                  <a:outerShdw blurRad="38100" dist="38100" dir="2700000" algn="tl">
                    <a:srgbClr val="000000">
                      <a:alpha val="43137"/>
                    </a:srgbClr>
                  </a:outerShdw>
                </a:effectLst>
              </a:rPr>
            </a:br>
            <a:r>
              <a:rPr lang="ja-JP" altLang="en-US" dirty="0" smtClean="0">
                <a:effectLst>
                  <a:outerShdw blurRad="38100" dist="38100" dir="2700000" algn="tl">
                    <a:srgbClr val="000000">
                      <a:alpha val="43137"/>
                    </a:srgbClr>
                  </a:outerShdw>
                </a:effectLst>
              </a:rPr>
              <a:t>予防保全対策について</a:t>
            </a:r>
          </a:p>
        </p:txBody>
      </p:sp>
      <p:sp>
        <p:nvSpPr>
          <p:cNvPr id="2052" name="Rectangle 3"/>
          <p:cNvSpPr>
            <a:spLocks noGrp="1" noChangeArrowheads="1"/>
          </p:cNvSpPr>
          <p:nvPr>
            <p:ph type="subTitle" idx="1"/>
          </p:nvPr>
        </p:nvSpPr>
        <p:spPr>
          <a:xfrm>
            <a:off x="1403648" y="4797152"/>
            <a:ext cx="6400800" cy="1143000"/>
          </a:xfrm>
        </p:spPr>
        <p:txBody>
          <a:bodyPr/>
          <a:lstStyle/>
          <a:p>
            <a:pPr eaLnBrk="1" hangingPunct="1"/>
            <a:r>
              <a:rPr lang="ja-JP" altLang="en-US" dirty="0" smtClean="0">
                <a:solidFill>
                  <a:schemeClr val="bg1">
                    <a:lumMod val="50000"/>
                  </a:schemeClr>
                </a:solidFill>
              </a:rPr>
              <a:t>有限会社太田ジオリサーチ</a:t>
            </a:r>
          </a:p>
          <a:p>
            <a:pPr eaLnBrk="1" hangingPunct="1"/>
            <a:r>
              <a:rPr lang="ja-JP" altLang="en-US" dirty="0" smtClean="0">
                <a:solidFill>
                  <a:schemeClr val="bg1">
                    <a:lumMod val="50000"/>
                  </a:schemeClr>
                </a:solidFill>
              </a:rPr>
              <a:t>太田英将</a:t>
            </a:r>
          </a:p>
        </p:txBody>
      </p:sp>
      <p:sp>
        <p:nvSpPr>
          <p:cNvPr id="2053" name="スライド番号プレースホルダ 6"/>
          <p:cNvSpPr>
            <a:spLocks noGrp="1"/>
          </p:cNvSpPr>
          <p:nvPr>
            <p:ph type="sldNum" sz="quarter" idx="12"/>
          </p:nvPr>
        </p:nvSpPr>
        <p:spPr>
          <a:noFill/>
        </p:spPr>
        <p:txBody>
          <a:bodyPr/>
          <a:lstStyle/>
          <a:p>
            <a:fld id="{637CE0C8-4C11-4E37-970F-A88ED2259D0C}" type="slidenum">
              <a:rPr lang="en-US" altLang="ja-JP">
                <a:ea typeface="ＭＳ Ｐゴシック" charset="-128"/>
              </a:rPr>
              <a:pPr/>
              <a:t>1</a:t>
            </a:fld>
            <a:endParaRPr lang="en-US" altLang="ja-JP">
              <a:ea typeface="ＭＳ Ｐゴシック" charset="-128"/>
            </a:endParaRPr>
          </a:p>
        </p:txBody>
      </p:sp>
      <p:sp>
        <p:nvSpPr>
          <p:cNvPr id="7" name="テキスト ボックス 6"/>
          <p:cNvSpPr txBox="1"/>
          <p:nvPr/>
        </p:nvSpPr>
        <p:spPr>
          <a:xfrm>
            <a:off x="395536" y="764704"/>
            <a:ext cx="8352928" cy="892552"/>
          </a:xfrm>
          <a:prstGeom prst="rect">
            <a:avLst/>
          </a:prstGeom>
          <a:noFill/>
        </p:spPr>
        <p:txBody>
          <a:bodyPr wrap="square" rtlCol="0">
            <a:spAutoFit/>
          </a:bodyPr>
          <a:lstStyle/>
          <a:p>
            <a:pPr algn="ctr"/>
            <a:r>
              <a:rPr kumimoji="1" lang="ja-JP" altLang="en-US" sz="2000" dirty="0" smtClean="0"/>
              <a:t>平成</a:t>
            </a:r>
            <a:r>
              <a:rPr kumimoji="1" lang="en-US" altLang="ja-JP" sz="2000" dirty="0" smtClean="0"/>
              <a:t>25</a:t>
            </a:r>
            <a:r>
              <a:rPr kumimoji="1" lang="ja-JP" altLang="en-US" sz="2000" dirty="0" smtClean="0"/>
              <a:t>年度　第１回ジオテクセミナー　平成</a:t>
            </a:r>
            <a:r>
              <a:rPr kumimoji="1" lang="en-US" altLang="ja-JP" sz="2000" dirty="0" smtClean="0"/>
              <a:t>25</a:t>
            </a:r>
            <a:r>
              <a:rPr kumimoji="1" lang="ja-JP" altLang="en-US" sz="2000" dirty="0" smtClean="0"/>
              <a:t>年</a:t>
            </a:r>
            <a:r>
              <a:rPr kumimoji="1" lang="en-US" altLang="ja-JP" sz="2000" dirty="0" smtClean="0"/>
              <a:t>9</a:t>
            </a:r>
            <a:r>
              <a:rPr kumimoji="1" lang="ja-JP" altLang="en-US" sz="2000" dirty="0" smtClean="0"/>
              <a:t>月</a:t>
            </a:r>
            <a:r>
              <a:rPr kumimoji="1" lang="en-US" altLang="ja-JP" sz="2000" dirty="0" smtClean="0"/>
              <a:t>13</a:t>
            </a:r>
            <a:r>
              <a:rPr kumimoji="1" lang="ja-JP" altLang="en-US" sz="2000" dirty="0" smtClean="0"/>
              <a:t>日（金）</a:t>
            </a:r>
            <a:r>
              <a:rPr kumimoji="1" lang="en-US" altLang="ja-JP" sz="2000" dirty="0" smtClean="0"/>
              <a:t>14</a:t>
            </a:r>
            <a:r>
              <a:rPr kumimoji="1" lang="ja-JP" altLang="en-US" sz="2000" dirty="0" smtClean="0"/>
              <a:t>：</a:t>
            </a:r>
            <a:r>
              <a:rPr kumimoji="1" lang="en-US" altLang="ja-JP" sz="2000" dirty="0" smtClean="0"/>
              <a:t>00</a:t>
            </a:r>
            <a:r>
              <a:rPr kumimoji="1" lang="ja-JP" altLang="en-US" sz="2000" dirty="0" smtClean="0"/>
              <a:t>～</a:t>
            </a:r>
            <a:r>
              <a:rPr kumimoji="1" lang="en-US" altLang="ja-JP" sz="2000" dirty="0" smtClean="0"/>
              <a:t>17:20</a:t>
            </a:r>
          </a:p>
          <a:p>
            <a:pPr algn="r"/>
            <a:r>
              <a:rPr lang="ja-JP" altLang="en-US" sz="1600" dirty="0" smtClean="0"/>
              <a:t>　　　　　　　　　　　　　　　　　　　　主催：公益社団法人　地盤工学会中国支部</a:t>
            </a:r>
            <a:endParaRPr lang="en-US" altLang="ja-JP" sz="1600" dirty="0" smtClean="0"/>
          </a:p>
          <a:p>
            <a:pPr algn="r"/>
            <a:r>
              <a:rPr kumimoji="1" lang="ja-JP" altLang="en-US" sz="1600" dirty="0" smtClean="0"/>
              <a:t>場所：島根大学総合理工学部</a:t>
            </a:r>
            <a:r>
              <a:rPr kumimoji="1" lang="en-US" altLang="ja-JP" sz="1600" dirty="0" smtClean="0"/>
              <a:t>3</a:t>
            </a:r>
            <a:r>
              <a:rPr kumimoji="1" lang="ja-JP" altLang="en-US" sz="1600" dirty="0" smtClean="0"/>
              <a:t>号館</a:t>
            </a:r>
            <a:r>
              <a:rPr kumimoji="1" lang="en-US" altLang="ja-JP" sz="1600" dirty="0" smtClean="0"/>
              <a:t>301</a:t>
            </a:r>
            <a:r>
              <a:rPr kumimoji="1" lang="ja-JP" altLang="en-US" sz="1600" dirty="0" smtClean="0"/>
              <a:t>号室</a:t>
            </a:r>
            <a:endParaRPr kumimoji="1" lang="ja-JP" altLang="en-US" sz="16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467544" y="548680"/>
            <a:ext cx="7772400" cy="1143000"/>
          </a:xfrm>
        </p:spPr>
        <p:txBody>
          <a:bodyPr/>
          <a:lstStyle/>
          <a:p>
            <a:r>
              <a:rPr kumimoji="1" lang="ja-JP" altLang="en-US" dirty="0" smtClean="0"/>
              <a:t>「理論土質力学」の解毒剤</a:t>
            </a:r>
            <a:endParaRPr kumimoji="1" lang="ja-JP" altLang="en-US" dirty="0"/>
          </a:p>
        </p:txBody>
      </p:sp>
      <p:sp>
        <p:nvSpPr>
          <p:cNvPr id="5" name="スライド番号プレースホルダ 4"/>
          <p:cNvSpPr>
            <a:spLocks noGrp="1"/>
          </p:cNvSpPr>
          <p:nvPr>
            <p:ph type="sldNum" sz="quarter" idx="12"/>
          </p:nvPr>
        </p:nvSpPr>
        <p:spPr/>
        <p:txBody>
          <a:bodyPr/>
          <a:lstStyle/>
          <a:p>
            <a:pPr>
              <a:defRPr/>
            </a:pPr>
            <a:fld id="{24916978-17E5-438E-88E3-324A617FB455}" type="slidenum">
              <a:rPr lang="en-US" altLang="ja-JP" smtClean="0"/>
              <a:pPr>
                <a:defRPr/>
              </a:pPr>
              <a:t>10</a:t>
            </a:fld>
            <a:endParaRPr lang="en-US" altLang="ja-JP"/>
          </a:p>
        </p:txBody>
      </p:sp>
      <p:pic>
        <p:nvPicPr>
          <p:cNvPr id="4098" name="Picture 2"/>
          <p:cNvPicPr>
            <a:picLocks noGrp="1" noChangeAspect="1" noChangeArrowheads="1"/>
          </p:cNvPicPr>
          <p:nvPr>
            <p:ph idx="1"/>
          </p:nvPr>
        </p:nvPicPr>
        <p:blipFill>
          <a:blip r:embed="rId2" cstate="print"/>
          <a:srcRect/>
          <a:stretch>
            <a:fillRect/>
          </a:stretch>
        </p:blipFill>
        <p:spPr bwMode="auto">
          <a:xfrm>
            <a:off x="755576" y="1916832"/>
            <a:ext cx="7794946" cy="3096344"/>
          </a:xfrm>
          <a:prstGeom prst="rect">
            <a:avLst/>
          </a:prstGeom>
          <a:noFill/>
          <a:ln w="9525">
            <a:noFill/>
            <a:miter lim="800000"/>
            <a:headEnd/>
            <a:tailEnd/>
          </a:ln>
        </p:spPr>
      </p:pic>
      <p:sp>
        <p:nvSpPr>
          <p:cNvPr id="7" name="正方形/長方形 6"/>
          <p:cNvSpPr/>
          <p:nvPr/>
        </p:nvSpPr>
        <p:spPr>
          <a:xfrm>
            <a:off x="467544" y="1772816"/>
            <a:ext cx="8280920" cy="7920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403648" y="2708920"/>
            <a:ext cx="4752528"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kumimoji="1" lang="ja-JP" altLang="en-US" dirty="0" smtClean="0"/>
              <a:t>誤算は技術者の無経験</a:t>
            </a:r>
            <a:endParaRPr kumimoji="1" lang="ja-JP" altLang="en-US" dirty="0"/>
          </a:p>
        </p:txBody>
      </p:sp>
      <p:sp>
        <p:nvSpPr>
          <p:cNvPr id="9" name="正方形/長方形 8"/>
          <p:cNvSpPr/>
          <p:nvPr/>
        </p:nvSpPr>
        <p:spPr>
          <a:xfrm>
            <a:off x="467544" y="3356992"/>
            <a:ext cx="8280920" cy="17281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1475656" y="5157192"/>
            <a:ext cx="6984776"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kumimoji="1" lang="ja-JP" altLang="en-US" dirty="0" smtClean="0"/>
              <a:t>困難さの原因は、堆積の地質学的歴史から生ずる</a:t>
            </a:r>
            <a:endParaRPr kumimoji="1" lang="ja-JP"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1560" y="1196752"/>
            <a:ext cx="7772400" cy="1143000"/>
          </a:xfrm>
        </p:spPr>
        <p:txBody>
          <a:bodyPr/>
          <a:lstStyle/>
          <a:p>
            <a:r>
              <a:rPr kumimoji="1" lang="ja-JP" altLang="en-US" dirty="0" smtClean="0"/>
              <a:t>どういう方法論がありますか？</a:t>
            </a:r>
            <a:endParaRPr kumimoji="1" lang="ja-JP" altLang="en-US" dirty="0"/>
          </a:p>
        </p:txBody>
      </p:sp>
      <p:sp>
        <p:nvSpPr>
          <p:cNvPr id="3" name="コンテンツ プレースホルダ 2"/>
          <p:cNvSpPr>
            <a:spLocks noGrp="1"/>
          </p:cNvSpPr>
          <p:nvPr>
            <p:ph idx="1"/>
          </p:nvPr>
        </p:nvSpPr>
        <p:spPr>
          <a:xfrm>
            <a:off x="395536" y="2204864"/>
            <a:ext cx="8568952" cy="4114800"/>
          </a:xfrm>
        </p:spPr>
        <p:txBody>
          <a:bodyPr/>
          <a:lstStyle/>
          <a:p>
            <a:r>
              <a:rPr lang="ja-JP" altLang="en-US" sz="2800" dirty="0" smtClean="0"/>
              <a:t>あなたは、田舎の家の住人から依頼された技術者です。</a:t>
            </a:r>
          </a:p>
          <a:p>
            <a:r>
              <a:rPr lang="ja-JP" altLang="en-US" sz="2800" dirty="0" smtClean="0"/>
              <a:t>その背後には自然斜面が存在しています。</a:t>
            </a:r>
          </a:p>
          <a:p>
            <a:r>
              <a:rPr lang="ja-JP" altLang="en-US" sz="2800" dirty="0" smtClean="0"/>
              <a:t>そこで表層崩壊が起きたら、土砂が家に飛び込んできます。夜間であれば、死ぬかもしれません。</a:t>
            </a:r>
            <a:endParaRPr lang="en-US" altLang="ja-JP" sz="2800" dirty="0" smtClean="0"/>
          </a:p>
          <a:p>
            <a:r>
              <a:rPr lang="ja-JP" altLang="en-US" sz="2800" dirty="0" smtClean="0"/>
              <a:t>事前に調査・解析して、安全なのか危険なのかを評価しましょう。</a:t>
            </a:r>
            <a:endParaRPr lang="en-US" altLang="ja-JP" sz="2800" dirty="0" smtClean="0"/>
          </a:p>
          <a:p>
            <a:r>
              <a:rPr kumimoji="1" lang="ja-JP" altLang="en-US" sz="2800" dirty="0" smtClean="0"/>
              <a:t>そして危険と評価できたら予防対策を提案しましょう。</a:t>
            </a:r>
            <a:endParaRPr kumimoji="1" lang="ja-JP" altLang="en-US" sz="2800" dirty="0"/>
          </a:p>
        </p:txBody>
      </p:sp>
      <p:sp>
        <p:nvSpPr>
          <p:cNvPr id="4" name="スライド番号プレースホルダ 3"/>
          <p:cNvSpPr>
            <a:spLocks noGrp="1"/>
          </p:cNvSpPr>
          <p:nvPr>
            <p:ph type="sldNum" sz="quarter" idx="12"/>
          </p:nvPr>
        </p:nvSpPr>
        <p:spPr/>
        <p:txBody>
          <a:bodyPr/>
          <a:lstStyle/>
          <a:p>
            <a:pPr>
              <a:defRPr/>
            </a:pPr>
            <a:fld id="{E97F9EB7-8D54-4512-8E50-17CDCC0BC8B1}" type="slidenum">
              <a:rPr lang="en-US" altLang="ja-JP" smtClean="0"/>
              <a:pPr>
                <a:defRPr/>
              </a:pPr>
              <a:t>11</a:t>
            </a:fld>
            <a:endParaRPr lang="en-US" altLang="ja-JP"/>
          </a:p>
        </p:txBody>
      </p:sp>
      <p:sp>
        <p:nvSpPr>
          <p:cNvPr id="5" name="テキスト ボックス 4"/>
          <p:cNvSpPr txBox="1"/>
          <p:nvPr/>
        </p:nvSpPr>
        <p:spPr>
          <a:xfrm>
            <a:off x="539552" y="692696"/>
            <a:ext cx="3600400"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kumimoji="1" lang="ja-JP" altLang="en-US" dirty="0" smtClean="0"/>
              <a:t>では、あらためて・・・・</a:t>
            </a:r>
            <a:endParaRPr kumimoji="1" lang="ja-JP" alt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3568" y="404664"/>
            <a:ext cx="7772400" cy="1143000"/>
          </a:xfrm>
        </p:spPr>
        <p:txBody>
          <a:bodyPr/>
          <a:lstStyle/>
          <a:p>
            <a:r>
              <a:rPr lang="ja-JP" altLang="en-US" dirty="0" smtClean="0"/>
              <a:t>既存の方法論</a:t>
            </a:r>
            <a:endParaRPr kumimoji="1" lang="ja-JP" altLang="en-US" dirty="0"/>
          </a:p>
        </p:txBody>
      </p:sp>
      <p:sp>
        <p:nvSpPr>
          <p:cNvPr id="3" name="コンテンツ プレースホルダ 2"/>
          <p:cNvSpPr>
            <a:spLocks noGrp="1"/>
          </p:cNvSpPr>
          <p:nvPr>
            <p:ph idx="1"/>
          </p:nvPr>
        </p:nvSpPr>
        <p:spPr>
          <a:xfrm>
            <a:off x="683568" y="1340768"/>
            <a:ext cx="8134672" cy="5112568"/>
          </a:xfrm>
        </p:spPr>
        <p:txBody>
          <a:bodyPr/>
          <a:lstStyle/>
          <a:p>
            <a:r>
              <a:rPr lang="ja-JP" altLang="en-US" dirty="0" smtClean="0"/>
              <a:t>地盤構成：ボーリング調査＋</a:t>
            </a:r>
            <a:r>
              <a:rPr lang="en-US" altLang="ja-JP" dirty="0" smtClean="0"/>
              <a:t>N</a:t>
            </a:r>
            <a:r>
              <a:rPr lang="ja-JP" altLang="en-US" dirty="0" smtClean="0"/>
              <a:t>値</a:t>
            </a:r>
            <a:r>
              <a:rPr lang="en-US" altLang="ja-JP" dirty="0" smtClean="0"/>
              <a:t/>
            </a:r>
            <a:br>
              <a:rPr lang="en-US" altLang="ja-JP" dirty="0" smtClean="0"/>
            </a:br>
            <a:r>
              <a:rPr lang="ja-JP" altLang="en-US" sz="2800" dirty="0" smtClean="0">
                <a:solidFill>
                  <a:srgbClr val="0070C0"/>
                </a:solidFill>
              </a:rPr>
              <a:t>→</a:t>
            </a:r>
            <a:r>
              <a:rPr lang="en-US" altLang="ja-JP" sz="2800" dirty="0" smtClean="0">
                <a:solidFill>
                  <a:srgbClr val="0070C0"/>
                </a:solidFill>
              </a:rPr>
              <a:t>N</a:t>
            </a:r>
            <a:r>
              <a:rPr lang="ja-JP" altLang="en-US" sz="2800" dirty="0" smtClean="0">
                <a:solidFill>
                  <a:srgbClr val="0070C0"/>
                </a:solidFill>
              </a:rPr>
              <a:t>値からの強度換算では安定計算できない</a:t>
            </a:r>
            <a:endParaRPr lang="en-US" altLang="ja-JP" sz="2800" dirty="0" smtClean="0">
              <a:solidFill>
                <a:srgbClr val="0070C0"/>
              </a:solidFill>
            </a:endParaRPr>
          </a:p>
          <a:p>
            <a:r>
              <a:rPr kumimoji="1" lang="ja-JP" altLang="en-US" dirty="0" smtClean="0"/>
              <a:t>地盤強度：不撹乱試料採取＋三軸試験など</a:t>
            </a:r>
            <a:r>
              <a:rPr kumimoji="1" lang="en-US" altLang="ja-JP" dirty="0" smtClean="0"/>
              <a:t/>
            </a:r>
            <a:br>
              <a:rPr kumimoji="1" lang="en-US" altLang="ja-JP" dirty="0" smtClean="0"/>
            </a:br>
            <a:r>
              <a:rPr lang="ja-JP" altLang="en-US" sz="2800" dirty="0" smtClean="0">
                <a:solidFill>
                  <a:srgbClr val="0070C0"/>
                </a:solidFill>
              </a:rPr>
              <a:t>→砂質土系の不撹乱試料採取は難しい。高価。</a:t>
            </a:r>
            <a:endParaRPr lang="en-US" altLang="ja-JP" sz="2800" dirty="0" smtClean="0">
              <a:solidFill>
                <a:srgbClr val="0070C0"/>
              </a:solidFill>
            </a:endParaRPr>
          </a:p>
          <a:p>
            <a:r>
              <a:rPr kumimoji="1" lang="ja-JP" altLang="en-US" dirty="0" smtClean="0"/>
              <a:t>間隙水圧：地下水位観測</a:t>
            </a:r>
            <a:r>
              <a:rPr kumimoji="1" lang="en-US" altLang="ja-JP" dirty="0" smtClean="0"/>
              <a:t/>
            </a:r>
            <a:br>
              <a:rPr kumimoji="1" lang="en-US" altLang="ja-JP" dirty="0" smtClean="0"/>
            </a:br>
            <a:r>
              <a:rPr lang="ja-JP" altLang="en-US" sz="2800" dirty="0" smtClean="0">
                <a:solidFill>
                  <a:srgbClr val="0070C0"/>
                </a:solidFill>
              </a:rPr>
              <a:t>→長期の観測が必要。崩壊時の水圧の設定は？</a:t>
            </a:r>
            <a:endParaRPr lang="en-US" altLang="ja-JP" sz="2800" dirty="0" smtClean="0">
              <a:solidFill>
                <a:srgbClr val="0070C0"/>
              </a:solidFill>
            </a:endParaRPr>
          </a:p>
          <a:p>
            <a:r>
              <a:rPr lang="ja-JP" altLang="en-US" dirty="0" smtClean="0"/>
              <a:t>評価手法：</a:t>
            </a:r>
            <a:r>
              <a:rPr lang="en-US" altLang="ja-JP" dirty="0" smtClean="0"/>
              <a:t>2</a:t>
            </a:r>
            <a:r>
              <a:rPr lang="ja-JP" altLang="en-US" dirty="0" smtClean="0"/>
              <a:t>次元安定解析</a:t>
            </a:r>
            <a:r>
              <a:rPr lang="en-US" altLang="ja-JP" dirty="0" smtClean="0"/>
              <a:t/>
            </a:r>
            <a:br>
              <a:rPr lang="en-US" altLang="ja-JP" dirty="0" smtClean="0"/>
            </a:br>
            <a:r>
              <a:rPr lang="ja-JP" altLang="en-US" sz="2800" dirty="0" smtClean="0">
                <a:solidFill>
                  <a:srgbClr val="0070C0"/>
                </a:solidFill>
              </a:rPr>
              <a:t>→</a:t>
            </a:r>
            <a:r>
              <a:rPr lang="en-US" altLang="ja-JP" sz="2800" dirty="0" smtClean="0">
                <a:solidFill>
                  <a:srgbClr val="0070C0"/>
                </a:solidFill>
              </a:rPr>
              <a:t>2</a:t>
            </a:r>
            <a:r>
              <a:rPr lang="ja-JP" altLang="en-US" sz="2800" dirty="0" smtClean="0">
                <a:solidFill>
                  <a:srgbClr val="0070C0"/>
                </a:solidFill>
              </a:rPr>
              <a:t>次元でよい場合、悪い場合</a:t>
            </a:r>
            <a:endParaRPr lang="en-US" altLang="ja-JP" sz="2800" dirty="0" smtClean="0">
              <a:solidFill>
                <a:srgbClr val="0070C0"/>
              </a:solidFill>
            </a:endParaRPr>
          </a:p>
          <a:p>
            <a:r>
              <a:rPr kumimoji="1" lang="ja-JP" altLang="en-US" dirty="0" smtClean="0"/>
              <a:t>評価結果：安全率</a:t>
            </a:r>
            <a:r>
              <a:rPr kumimoji="1" lang="en-US" altLang="ja-JP" dirty="0" smtClean="0"/>
              <a:t/>
            </a:r>
            <a:br>
              <a:rPr kumimoji="1" lang="en-US" altLang="ja-JP" dirty="0" smtClean="0"/>
            </a:br>
            <a:r>
              <a:rPr lang="ja-JP" altLang="en-US" sz="2800" dirty="0" smtClean="0">
                <a:solidFill>
                  <a:srgbClr val="0070C0"/>
                </a:solidFill>
              </a:rPr>
              <a:t>→安全率で防災投資判断できる？</a:t>
            </a:r>
          </a:p>
        </p:txBody>
      </p:sp>
      <p:sp>
        <p:nvSpPr>
          <p:cNvPr id="5" name="スライド番号プレースホルダ 4"/>
          <p:cNvSpPr>
            <a:spLocks noGrp="1"/>
          </p:cNvSpPr>
          <p:nvPr>
            <p:ph type="sldNum" sz="quarter" idx="12"/>
          </p:nvPr>
        </p:nvSpPr>
        <p:spPr/>
        <p:txBody>
          <a:bodyPr/>
          <a:lstStyle/>
          <a:p>
            <a:pPr>
              <a:defRPr/>
            </a:pPr>
            <a:fld id="{24916978-17E5-438E-88E3-324A617FB455}" type="slidenum">
              <a:rPr lang="en-US" altLang="ja-JP" smtClean="0"/>
              <a:pPr>
                <a:defRPr/>
              </a:pPr>
              <a:t>12</a:t>
            </a:fld>
            <a:endParaRPr lang="en-US" altLang="ja-JP"/>
          </a:p>
        </p:txBody>
      </p:sp>
      <p:sp>
        <p:nvSpPr>
          <p:cNvPr id="6" name="テキスト ボックス 5"/>
          <p:cNvSpPr txBox="1"/>
          <p:nvPr/>
        </p:nvSpPr>
        <p:spPr>
          <a:xfrm>
            <a:off x="6372200" y="4437112"/>
            <a:ext cx="2088232" cy="156966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kumimoji="1" lang="ja-JP" altLang="en-US" dirty="0" smtClean="0"/>
              <a:t>既存の方法論は、現状を評価するのに向いていない</a:t>
            </a:r>
            <a:endParaRPr kumimoji="1" lang="ja-JP"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667272"/>
          </a:xfrm>
        </p:spPr>
        <p:txBody>
          <a:bodyPr/>
          <a:lstStyle/>
          <a:p>
            <a:r>
              <a:rPr kumimoji="1" lang="ja-JP" altLang="en-US" dirty="0" smtClean="0"/>
              <a:t>まだ壊れてないものを調べるのにどれだけ投資できますか？</a:t>
            </a:r>
            <a:endParaRPr kumimoji="1" lang="ja-JP" altLang="en-US" dirty="0"/>
          </a:p>
        </p:txBody>
      </p:sp>
      <p:sp>
        <p:nvSpPr>
          <p:cNvPr id="3" name="コンテンツ プレースホルダ 2"/>
          <p:cNvSpPr>
            <a:spLocks noGrp="1"/>
          </p:cNvSpPr>
          <p:nvPr>
            <p:ph idx="1"/>
          </p:nvPr>
        </p:nvSpPr>
        <p:spPr>
          <a:xfrm>
            <a:off x="683568" y="2492896"/>
            <a:ext cx="7772400" cy="3603104"/>
          </a:xfrm>
        </p:spPr>
        <p:txBody>
          <a:bodyPr/>
          <a:lstStyle/>
          <a:p>
            <a:r>
              <a:rPr kumimoji="1" lang="ja-JP" altLang="en-US" dirty="0" smtClean="0"/>
              <a:t>裏山が壊れる＝家も壊れる≒住人は亡くなるかもしれない≒亡くならないまでもその後の人生は大きく狂う</a:t>
            </a:r>
            <a:endParaRPr kumimoji="1" lang="en-US" altLang="ja-JP" dirty="0" smtClean="0"/>
          </a:p>
          <a:p>
            <a:r>
              <a:rPr lang="ja-JP" altLang="en-US" dirty="0" smtClean="0"/>
              <a:t>ソフト対策ではどうか？・・・ソフト対策成功のシナリオは土質数学よりも空想的？</a:t>
            </a:r>
            <a:endParaRPr kumimoji="1" lang="ja-JP" altLang="en-US" dirty="0"/>
          </a:p>
        </p:txBody>
      </p:sp>
      <p:sp>
        <p:nvSpPr>
          <p:cNvPr id="4" name="スライド番号プレースホルダ 3"/>
          <p:cNvSpPr>
            <a:spLocks noGrp="1"/>
          </p:cNvSpPr>
          <p:nvPr>
            <p:ph type="sldNum" sz="quarter" idx="12"/>
          </p:nvPr>
        </p:nvSpPr>
        <p:spPr/>
        <p:txBody>
          <a:bodyPr/>
          <a:lstStyle/>
          <a:p>
            <a:pPr>
              <a:defRPr/>
            </a:pPr>
            <a:fld id="{E97F9EB7-8D54-4512-8E50-17CDCC0BC8B1}" type="slidenum">
              <a:rPr lang="en-US" altLang="ja-JP" smtClean="0"/>
              <a:pPr>
                <a:defRPr/>
              </a:pPr>
              <a:t>13</a:t>
            </a:fld>
            <a:endParaRPr lang="en-US" altLang="ja-JP"/>
          </a:p>
        </p:txBody>
      </p:sp>
      <p:sp>
        <p:nvSpPr>
          <p:cNvPr id="5" name="テキスト ボックス 4"/>
          <p:cNvSpPr txBox="1"/>
          <p:nvPr/>
        </p:nvSpPr>
        <p:spPr>
          <a:xfrm>
            <a:off x="2339752" y="260648"/>
            <a:ext cx="3816424"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kumimoji="1" lang="ja-JP" altLang="en-US" dirty="0" smtClean="0"/>
              <a:t>個人の防災投資</a:t>
            </a:r>
            <a:endParaRPr kumimoji="1" lang="ja-JP" alt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3568" y="332656"/>
            <a:ext cx="7772400" cy="1143000"/>
          </a:xfrm>
        </p:spPr>
        <p:txBody>
          <a:bodyPr/>
          <a:lstStyle/>
          <a:p>
            <a:r>
              <a:rPr kumimoji="1" lang="ja-JP" altLang="en-US" sz="3600" dirty="0" smtClean="0"/>
              <a:t>では、社会インフラで想像しましょう</a:t>
            </a:r>
            <a:endParaRPr kumimoji="1" lang="ja-JP" altLang="en-US" sz="3600" dirty="0"/>
          </a:p>
        </p:txBody>
      </p:sp>
      <p:sp>
        <p:nvSpPr>
          <p:cNvPr id="3" name="コンテンツ プレースホルダ 2"/>
          <p:cNvSpPr>
            <a:spLocks noGrp="1"/>
          </p:cNvSpPr>
          <p:nvPr>
            <p:ph idx="1"/>
          </p:nvPr>
        </p:nvSpPr>
        <p:spPr>
          <a:xfrm>
            <a:off x="323528" y="1412776"/>
            <a:ext cx="8280920" cy="4032448"/>
          </a:xfrm>
        </p:spPr>
        <p:txBody>
          <a:bodyPr/>
          <a:lstStyle/>
          <a:p>
            <a:r>
              <a:rPr lang="ja-JP" altLang="en-US" sz="2400" dirty="0" smtClean="0"/>
              <a:t>あなたは、道路設計の技術者（行政の道路担当技術者）としましょう。道路に盛土があります。標準盛土勾配で設計・施工されています。岩国では大雨で盛土が崩れ、その下の家を押しつぶし死人を出しました。また、中越地震・能登半島地震などでは道路盛土がいとも簡単に崩れました。もしいままさに大地震が起き、このような盛土の崩壊が起きたら、その先の住民を助けに行くことができません。</a:t>
            </a:r>
          </a:p>
          <a:p>
            <a:r>
              <a:rPr lang="ja-JP" altLang="en-US" sz="2400" dirty="0" smtClean="0"/>
              <a:t>事前に調査・解析して、事前に対策すべきなのか対策しなくても大丈夫なのか、判定しましょう。</a:t>
            </a:r>
            <a:endParaRPr kumimoji="1" lang="ja-JP" altLang="en-US" sz="2400" dirty="0"/>
          </a:p>
        </p:txBody>
      </p:sp>
      <p:sp>
        <p:nvSpPr>
          <p:cNvPr id="4" name="スライド番号プレースホルダ 3"/>
          <p:cNvSpPr>
            <a:spLocks noGrp="1"/>
          </p:cNvSpPr>
          <p:nvPr>
            <p:ph type="sldNum" sz="quarter" idx="12"/>
          </p:nvPr>
        </p:nvSpPr>
        <p:spPr/>
        <p:txBody>
          <a:bodyPr/>
          <a:lstStyle/>
          <a:p>
            <a:pPr>
              <a:defRPr/>
            </a:pPr>
            <a:fld id="{E97F9EB7-8D54-4512-8E50-17CDCC0BC8B1}" type="slidenum">
              <a:rPr lang="en-US" altLang="ja-JP" smtClean="0"/>
              <a:pPr>
                <a:defRPr/>
              </a:pPr>
              <a:t>14</a:t>
            </a:fld>
            <a:endParaRPr lang="en-US" altLang="ja-JP"/>
          </a:p>
        </p:txBody>
      </p:sp>
      <p:pic>
        <p:nvPicPr>
          <p:cNvPr id="7171" name="Picture 3"/>
          <p:cNvPicPr>
            <a:picLocks noChangeAspect="1" noChangeArrowheads="1"/>
          </p:cNvPicPr>
          <p:nvPr/>
        </p:nvPicPr>
        <p:blipFill>
          <a:blip r:embed="rId2" cstate="print"/>
          <a:srcRect/>
          <a:stretch>
            <a:fillRect/>
          </a:stretch>
        </p:blipFill>
        <p:spPr bwMode="auto">
          <a:xfrm>
            <a:off x="755576" y="4941168"/>
            <a:ext cx="7524328" cy="16459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0"/>
          <p:cNvSpPr>
            <a:spLocks noGrp="1"/>
          </p:cNvSpPr>
          <p:nvPr>
            <p:ph type="title"/>
          </p:nvPr>
        </p:nvSpPr>
        <p:spPr/>
        <p:txBody>
          <a:bodyPr/>
          <a:lstStyle/>
          <a:p>
            <a:r>
              <a:rPr kumimoji="1" lang="ja-JP" altLang="en-US" dirty="0" smtClean="0"/>
              <a:t>崩れてからでいいのか？</a:t>
            </a:r>
            <a:endParaRPr kumimoji="1" lang="ja-JP" altLang="en-US" dirty="0"/>
          </a:p>
        </p:txBody>
      </p:sp>
      <p:sp>
        <p:nvSpPr>
          <p:cNvPr id="4" name="スライド番号プレースホルダ 3"/>
          <p:cNvSpPr>
            <a:spLocks noGrp="1"/>
          </p:cNvSpPr>
          <p:nvPr>
            <p:ph type="sldNum" sz="quarter" idx="12"/>
          </p:nvPr>
        </p:nvSpPr>
        <p:spPr/>
        <p:txBody>
          <a:bodyPr/>
          <a:lstStyle/>
          <a:p>
            <a:pPr>
              <a:defRPr/>
            </a:pPr>
            <a:fld id="{E97F9EB7-8D54-4512-8E50-17CDCC0BC8B1}" type="slidenum">
              <a:rPr lang="en-US" altLang="ja-JP" smtClean="0"/>
              <a:pPr>
                <a:defRPr/>
              </a:pPr>
              <a:t>15</a:t>
            </a:fld>
            <a:endParaRPr lang="en-US" altLang="ja-JP"/>
          </a:p>
        </p:txBody>
      </p:sp>
      <p:pic>
        <p:nvPicPr>
          <p:cNvPr id="8195" name="Picture 3"/>
          <p:cNvPicPr>
            <a:picLocks noGrp="1" noChangeAspect="1" noChangeArrowheads="1"/>
          </p:cNvPicPr>
          <p:nvPr>
            <p:ph sz="half" idx="2"/>
          </p:nvPr>
        </p:nvPicPr>
        <p:blipFill>
          <a:blip r:embed="rId2" cstate="print"/>
          <a:srcRect/>
          <a:stretch>
            <a:fillRect/>
          </a:stretch>
        </p:blipFill>
        <p:spPr bwMode="auto">
          <a:xfrm>
            <a:off x="4648200" y="2132856"/>
            <a:ext cx="4110524" cy="3551812"/>
          </a:xfrm>
          <a:prstGeom prst="rect">
            <a:avLst/>
          </a:prstGeom>
          <a:noFill/>
          <a:ln w="9525">
            <a:noFill/>
            <a:miter lim="800000"/>
            <a:headEnd/>
            <a:tailEnd/>
          </a:ln>
        </p:spPr>
      </p:pic>
      <p:pic>
        <p:nvPicPr>
          <p:cNvPr id="8196" name="Picture 4"/>
          <p:cNvPicPr>
            <a:picLocks noGrp="1" noChangeAspect="1" noChangeArrowheads="1"/>
          </p:cNvPicPr>
          <p:nvPr>
            <p:ph sz="half" idx="1"/>
          </p:nvPr>
        </p:nvPicPr>
        <p:blipFill>
          <a:blip r:embed="rId3" cstate="print"/>
          <a:srcRect/>
          <a:stretch>
            <a:fillRect/>
          </a:stretch>
        </p:blipFill>
        <p:spPr bwMode="auto">
          <a:xfrm>
            <a:off x="347636" y="2060848"/>
            <a:ext cx="4145932" cy="3554768"/>
          </a:xfrm>
          <a:prstGeom prst="rect">
            <a:avLst/>
          </a:prstGeom>
          <a:noFill/>
          <a:ln w="9525">
            <a:noFill/>
            <a:miter lim="800000"/>
            <a:headEnd/>
            <a:tailEnd/>
          </a:ln>
        </p:spPr>
      </p:pic>
      <p:sp>
        <p:nvSpPr>
          <p:cNvPr id="6" name="テキスト ボックス 5"/>
          <p:cNvSpPr txBox="1"/>
          <p:nvPr/>
        </p:nvSpPr>
        <p:spPr>
          <a:xfrm>
            <a:off x="467544" y="5805264"/>
            <a:ext cx="3816424" cy="40011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kumimoji="1" lang="ja-JP" altLang="en-US" sz="2000" dirty="0" smtClean="0"/>
              <a:t>たまたま地下水が多かった？</a:t>
            </a:r>
            <a:endParaRPr kumimoji="1" lang="ja-JP" altLang="en-US" sz="2000" dirty="0"/>
          </a:p>
        </p:txBody>
      </p:sp>
      <p:sp>
        <p:nvSpPr>
          <p:cNvPr id="7" name="テキスト ボックス 6"/>
          <p:cNvSpPr txBox="1"/>
          <p:nvPr/>
        </p:nvSpPr>
        <p:spPr>
          <a:xfrm>
            <a:off x="4716016" y="5805264"/>
            <a:ext cx="3816424" cy="40011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kumimoji="1" lang="ja-JP" altLang="en-US" sz="2000" dirty="0" smtClean="0"/>
              <a:t>たまたま施工不良だった？</a:t>
            </a:r>
            <a:endParaRPr kumimoji="1" lang="ja-JP" altLang="en-US" sz="20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0"/>
          <p:cNvSpPr>
            <a:spLocks noGrp="1"/>
          </p:cNvSpPr>
          <p:nvPr>
            <p:ph type="title"/>
          </p:nvPr>
        </p:nvSpPr>
        <p:spPr/>
        <p:txBody>
          <a:bodyPr/>
          <a:lstStyle/>
          <a:p>
            <a:r>
              <a:rPr kumimoji="1" lang="ja-JP" altLang="en-US" dirty="0" smtClean="0"/>
              <a:t>崩れてからでいいのか？</a:t>
            </a:r>
            <a:endParaRPr kumimoji="1" lang="ja-JP" altLang="en-US" dirty="0"/>
          </a:p>
        </p:txBody>
      </p:sp>
      <p:sp>
        <p:nvSpPr>
          <p:cNvPr id="4" name="スライド番号プレースホルダ 3"/>
          <p:cNvSpPr>
            <a:spLocks noGrp="1"/>
          </p:cNvSpPr>
          <p:nvPr>
            <p:ph type="sldNum" sz="quarter" idx="12"/>
          </p:nvPr>
        </p:nvSpPr>
        <p:spPr/>
        <p:txBody>
          <a:bodyPr/>
          <a:lstStyle/>
          <a:p>
            <a:pPr>
              <a:defRPr/>
            </a:pPr>
            <a:fld id="{E97F9EB7-8D54-4512-8E50-17CDCC0BC8B1}" type="slidenum">
              <a:rPr lang="en-US" altLang="ja-JP" smtClean="0"/>
              <a:pPr>
                <a:defRPr/>
              </a:pPr>
              <a:t>16</a:t>
            </a:fld>
            <a:endParaRPr lang="en-US" altLang="ja-JP"/>
          </a:p>
        </p:txBody>
      </p:sp>
      <p:pic>
        <p:nvPicPr>
          <p:cNvPr id="9218" name="Picture 2"/>
          <p:cNvPicPr>
            <a:picLocks noGrp="1" noChangeAspect="1" noChangeArrowheads="1"/>
          </p:cNvPicPr>
          <p:nvPr>
            <p:ph sz="half" idx="1"/>
          </p:nvPr>
        </p:nvPicPr>
        <p:blipFill>
          <a:blip r:embed="rId2" cstate="print"/>
          <a:srcRect/>
          <a:stretch>
            <a:fillRect/>
          </a:stretch>
        </p:blipFill>
        <p:spPr bwMode="auto">
          <a:xfrm>
            <a:off x="360009" y="2060575"/>
            <a:ext cx="4121858" cy="3554413"/>
          </a:xfrm>
          <a:prstGeom prst="rect">
            <a:avLst/>
          </a:prstGeom>
          <a:noFill/>
          <a:ln w="9525">
            <a:noFill/>
            <a:miter lim="800000"/>
            <a:headEnd/>
            <a:tailEnd/>
          </a:ln>
        </p:spPr>
      </p:pic>
      <p:pic>
        <p:nvPicPr>
          <p:cNvPr id="9219" name="Picture 3"/>
          <p:cNvPicPr>
            <a:picLocks noGrp="1" noChangeAspect="1" noChangeArrowheads="1"/>
          </p:cNvPicPr>
          <p:nvPr>
            <p:ph sz="half" idx="2"/>
          </p:nvPr>
        </p:nvPicPr>
        <p:blipFill>
          <a:blip r:embed="rId3" cstate="print"/>
          <a:srcRect/>
          <a:stretch>
            <a:fillRect/>
          </a:stretch>
        </p:blipFill>
        <p:spPr bwMode="auto">
          <a:xfrm>
            <a:off x="4644008" y="2060848"/>
            <a:ext cx="4073246" cy="3551238"/>
          </a:xfrm>
          <a:prstGeom prst="rect">
            <a:avLst/>
          </a:prstGeom>
          <a:noFill/>
          <a:ln w="9525">
            <a:noFill/>
            <a:miter lim="800000"/>
            <a:headEnd/>
            <a:tailEnd/>
          </a:ln>
        </p:spPr>
      </p:pic>
      <p:sp>
        <p:nvSpPr>
          <p:cNvPr id="6" name="テキスト ボックス 5"/>
          <p:cNvSpPr txBox="1"/>
          <p:nvPr/>
        </p:nvSpPr>
        <p:spPr>
          <a:xfrm>
            <a:off x="467544" y="5733256"/>
            <a:ext cx="3816424" cy="40011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kumimoji="1" lang="ja-JP" altLang="en-US" sz="2000" dirty="0" smtClean="0"/>
              <a:t>たまたま雨量が記録的だった？</a:t>
            </a:r>
            <a:endParaRPr kumimoji="1" lang="ja-JP" altLang="en-US" sz="2000" dirty="0"/>
          </a:p>
        </p:txBody>
      </p:sp>
      <p:sp>
        <p:nvSpPr>
          <p:cNvPr id="7" name="テキスト ボックス 6"/>
          <p:cNvSpPr txBox="1"/>
          <p:nvPr/>
        </p:nvSpPr>
        <p:spPr>
          <a:xfrm>
            <a:off x="4644008" y="5733256"/>
            <a:ext cx="3816424" cy="40011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kumimoji="1" lang="ja-JP" altLang="en-US" sz="2000" dirty="0" smtClean="0"/>
              <a:t>たまたま・・・・？</a:t>
            </a:r>
            <a:endParaRPr kumimoji="1" lang="ja-JP" altLang="en-US" sz="20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2915816" y="2060848"/>
            <a:ext cx="2880320" cy="830997"/>
          </a:xfrm>
          <a:prstGeom prst="rect">
            <a:avLst/>
          </a:prstGeom>
          <a:noFill/>
        </p:spPr>
        <p:txBody>
          <a:bodyPr wrap="square" rtlCol="0">
            <a:spAutoFit/>
          </a:bodyPr>
          <a:lstStyle/>
          <a:p>
            <a:r>
              <a:rPr kumimoji="1" lang="en-US" altLang="ja-JP" dirty="0" smtClean="0"/>
              <a:t>2011</a:t>
            </a:r>
            <a:r>
              <a:rPr kumimoji="1" lang="ja-JP" altLang="en-US" dirty="0" smtClean="0"/>
              <a:t>年</a:t>
            </a:r>
            <a:r>
              <a:rPr kumimoji="1" lang="en-US" altLang="ja-JP" dirty="0" smtClean="0"/>
              <a:t>4</a:t>
            </a:r>
            <a:r>
              <a:rPr kumimoji="1" lang="ja-JP" altLang="en-US" dirty="0" smtClean="0"/>
              <a:t>月</a:t>
            </a:r>
            <a:r>
              <a:rPr kumimoji="1" lang="en-US" altLang="ja-JP" dirty="0" smtClean="0"/>
              <a:t>11</a:t>
            </a:r>
            <a:r>
              <a:rPr kumimoji="1" lang="ja-JP" altLang="en-US" dirty="0" smtClean="0"/>
              <a:t>日</a:t>
            </a:r>
            <a:endParaRPr kumimoji="1" lang="en-US" altLang="ja-JP" dirty="0" smtClean="0"/>
          </a:p>
          <a:p>
            <a:r>
              <a:rPr lang="ja-JP" altLang="en-US" dirty="0" smtClean="0"/>
              <a:t>（震災から</a:t>
            </a:r>
            <a:r>
              <a:rPr lang="en-US" altLang="ja-JP" dirty="0" smtClean="0"/>
              <a:t>1</a:t>
            </a:r>
            <a:r>
              <a:rPr lang="ja-JP" altLang="en-US" dirty="0" smtClean="0"/>
              <a:t>カ月後）</a:t>
            </a:r>
            <a:endParaRPr kumimoji="1" lang="ja-JP" altLang="en-US" dirty="0"/>
          </a:p>
        </p:txBody>
      </p:sp>
      <p:sp>
        <p:nvSpPr>
          <p:cNvPr id="11" name="テキスト ボックス 10"/>
          <p:cNvSpPr txBox="1"/>
          <p:nvPr/>
        </p:nvSpPr>
        <p:spPr>
          <a:xfrm>
            <a:off x="2915816" y="4797152"/>
            <a:ext cx="2880320" cy="830997"/>
          </a:xfrm>
          <a:prstGeom prst="rect">
            <a:avLst/>
          </a:prstGeom>
          <a:noFill/>
        </p:spPr>
        <p:txBody>
          <a:bodyPr wrap="square" rtlCol="0">
            <a:spAutoFit/>
          </a:bodyPr>
          <a:lstStyle/>
          <a:p>
            <a:r>
              <a:rPr kumimoji="1" lang="en-US" altLang="ja-JP" dirty="0" smtClean="0"/>
              <a:t>2013</a:t>
            </a:r>
            <a:r>
              <a:rPr kumimoji="1" lang="ja-JP" altLang="en-US" dirty="0" smtClean="0"/>
              <a:t>年</a:t>
            </a:r>
            <a:r>
              <a:rPr lang="en-US" altLang="ja-JP" dirty="0" smtClean="0"/>
              <a:t>9</a:t>
            </a:r>
            <a:r>
              <a:rPr kumimoji="1" lang="ja-JP" altLang="en-US" dirty="0" smtClean="0"/>
              <a:t>月</a:t>
            </a:r>
            <a:r>
              <a:rPr lang="en-US" altLang="ja-JP" dirty="0" smtClean="0"/>
              <a:t>7</a:t>
            </a:r>
            <a:r>
              <a:rPr kumimoji="1" lang="ja-JP" altLang="en-US" dirty="0" smtClean="0"/>
              <a:t>日</a:t>
            </a:r>
            <a:endParaRPr kumimoji="1" lang="en-US" altLang="ja-JP" dirty="0" smtClean="0"/>
          </a:p>
          <a:p>
            <a:r>
              <a:rPr lang="ja-JP" altLang="en-US" dirty="0" smtClean="0"/>
              <a:t>（震災から</a:t>
            </a:r>
            <a:r>
              <a:rPr lang="en-US" altLang="ja-JP" dirty="0" smtClean="0"/>
              <a:t>2</a:t>
            </a:r>
            <a:r>
              <a:rPr lang="ja-JP" altLang="en-US" dirty="0" smtClean="0"/>
              <a:t>年半後）</a:t>
            </a:r>
            <a:endParaRPr kumimoji="1" lang="ja-JP" altLang="en-US" dirty="0"/>
          </a:p>
        </p:txBody>
      </p:sp>
      <p:sp>
        <p:nvSpPr>
          <p:cNvPr id="2" name="タイトル 1"/>
          <p:cNvSpPr>
            <a:spLocks noGrp="1"/>
          </p:cNvSpPr>
          <p:nvPr>
            <p:ph type="title"/>
          </p:nvPr>
        </p:nvSpPr>
        <p:spPr>
          <a:xfrm>
            <a:off x="755576" y="548680"/>
            <a:ext cx="7772400" cy="515144"/>
          </a:xfrm>
        </p:spPr>
        <p:txBody>
          <a:bodyPr/>
          <a:lstStyle/>
          <a:p>
            <a:r>
              <a:rPr kumimoji="1" lang="ja-JP" altLang="en-US" dirty="0" smtClean="0"/>
              <a:t>壊れたら直せばいいのか？</a:t>
            </a:r>
            <a:endParaRPr kumimoji="1" lang="ja-JP" altLang="en-US" dirty="0"/>
          </a:p>
        </p:txBody>
      </p:sp>
      <p:sp>
        <p:nvSpPr>
          <p:cNvPr id="5" name="スライド番号プレースホルダ 4"/>
          <p:cNvSpPr>
            <a:spLocks noGrp="1"/>
          </p:cNvSpPr>
          <p:nvPr>
            <p:ph type="sldNum" sz="quarter" idx="12"/>
          </p:nvPr>
        </p:nvSpPr>
        <p:spPr/>
        <p:txBody>
          <a:bodyPr/>
          <a:lstStyle/>
          <a:p>
            <a:pPr>
              <a:defRPr/>
            </a:pPr>
            <a:fld id="{24916978-17E5-438E-88E3-324A617FB455}" type="slidenum">
              <a:rPr lang="en-US" altLang="ja-JP" smtClean="0"/>
              <a:pPr>
                <a:defRPr/>
              </a:pPr>
              <a:t>17</a:t>
            </a:fld>
            <a:endParaRPr lang="en-US" altLang="ja-JP"/>
          </a:p>
        </p:txBody>
      </p:sp>
      <p:pic>
        <p:nvPicPr>
          <p:cNvPr id="6" name="Picture 2"/>
          <p:cNvPicPr>
            <a:picLocks noGrp="1" noChangeAspect="1" noChangeArrowheads="1"/>
          </p:cNvPicPr>
          <p:nvPr>
            <p:ph sz="half" idx="1"/>
          </p:nvPr>
        </p:nvPicPr>
        <p:blipFill>
          <a:blip r:embed="rId2" cstate="print"/>
          <a:srcRect/>
          <a:stretch>
            <a:fillRect/>
          </a:stretch>
        </p:blipFill>
        <p:spPr bwMode="auto">
          <a:xfrm>
            <a:off x="1115616" y="1124744"/>
            <a:ext cx="6733990" cy="2569549"/>
          </a:xfrm>
          <a:prstGeom prst="rect">
            <a:avLst/>
          </a:prstGeom>
          <a:noFill/>
          <a:ln w="9525">
            <a:noFill/>
            <a:miter lim="800000"/>
            <a:headEnd/>
            <a:tailEnd/>
          </a:ln>
        </p:spPr>
      </p:pic>
      <p:pic>
        <p:nvPicPr>
          <p:cNvPr id="10242" name="Picture 2"/>
          <p:cNvPicPr>
            <a:picLocks noGrp="1" noChangeAspect="1" noChangeArrowheads="1"/>
          </p:cNvPicPr>
          <p:nvPr>
            <p:ph sz="half" idx="2"/>
          </p:nvPr>
        </p:nvPicPr>
        <p:blipFill>
          <a:blip r:embed="rId3" cstate="print"/>
          <a:srcRect/>
          <a:stretch>
            <a:fillRect/>
          </a:stretch>
        </p:blipFill>
        <p:spPr bwMode="auto">
          <a:xfrm>
            <a:off x="1115616" y="3717032"/>
            <a:ext cx="6624736" cy="2977581"/>
          </a:xfrm>
          <a:prstGeom prst="rect">
            <a:avLst/>
          </a:prstGeom>
          <a:noFill/>
          <a:ln w="9525">
            <a:noFill/>
            <a:miter lim="800000"/>
            <a:headEnd/>
            <a:tailEnd/>
          </a:ln>
        </p:spPr>
      </p:pic>
      <p:sp>
        <p:nvSpPr>
          <p:cNvPr id="8" name="円/楕円 7"/>
          <p:cNvSpPr/>
          <p:nvPr/>
        </p:nvSpPr>
        <p:spPr>
          <a:xfrm>
            <a:off x="6228184" y="1772816"/>
            <a:ext cx="936104"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6732240" y="4797152"/>
            <a:ext cx="936104"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5004048" y="1412776"/>
            <a:ext cx="936104" cy="720080"/>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5436096" y="4221088"/>
            <a:ext cx="936104" cy="720080"/>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1547664" y="4077072"/>
            <a:ext cx="936104" cy="720080"/>
          </a:xfrm>
          <a:prstGeom prst="ellipse">
            <a:avLst/>
          </a:prstGeom>
          <a:no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1547664" y="1340768"/>
            <a:ext cx="936104" cy="720080"/>
          </a:xfrm>
          <a:prstGeom prst="ellipse">
            <a:avLst/>
          </a:prstGeom>
          <a:no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42"/>
                                        </p:tgtEl>
                                        <p:attrNameLst>
                                          <p:attrName>style.visibility</p:attrName>
                                        </p:attrNameLst>
                                      </p:cBhvr>
                                      <p:to>
                                        <p:strVal val="visible"/>
                                      </p:to>
                                    </p:set>
                                    <p:anim calcmode="lin" valueType="num">
                                      <p:cBhvr additive="base">
                                        <p:cTn id="13" dur="500" fill="hold"/>
                                        <p:tgtEl>
                                          <p:spTgt spid="10242"/>
                                        </p:tgtEl>
                                        <p:attrNameLst>
                                          <p:attrName>ppt_x</p:attrName>
                                        </p:attrNameLst>
                                      </p:cBhvr>
                                      <p:tavLst>
                                        <p:tav tm="0">
                                          <p:val>
                                            <p:strVal val="#ppt_x"/>
                                          </p:val>
                                        </p:tav>
                                        <p:tav tm="100000">
                                          <p:val>
                                            <p:strVal val="#ppt_x"/>
                                          </p:val>
                                        </p:tav>
                                      </p:tavLst>
                                    </p:anim>
                                    <p:anim calcmode="lin" valueType="num">
                                      <p:cBhvr additive="base">
                                        <p:cTn id="14"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3"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3568" y="476672"/>
            <a:ext cx="7772400" cy="803176"/>
          </a:xfrm>
        </p:spPr>
        <p:txBody>
          <a:bodyPr/>
          <a:lstStyle/>
          <a:p>
            <a:r>
              <a:rPr kumimoji="1" lang="ja-JP" altLang="en-US" dirty="0" smtClean="0"/>
              <a:t>壊れたら直せばいいのか</a:t>
            </a:r>
            <a:endParaRPr kumimoji="1" lang="ja-JP" altLang="en-US" dirty="0"/>
          </a:p>
        </p:txBody>
      </p:sp>
      <p:sp>
        <p:nvSpPr>
          <p:cNvPr id="5" name="スライド番号プレースホルダ 4"/>
          <p:cNvSpPr>
            <a:spLocks noGrp="1"/>
          </p:cNvSpPr>
          <p:nvPr>
            <p:ph type="sldNum" sz="quarter" idx="12"/>
          </p:nvPr>
        </p:nvSpPr>
        <p:spPr/>
        <p:txBody>
          <a:bodyPr/>
          <a:lstStyle/>
          <a:p>
            <a:pPr>
              <a:defRPr/>
            </a:pPr>
            <a:fld id="{24916978-17E5-438E-88E3-324A617FB455}" type="slidenum">
              <a:rPr lang="en-US" altLang="ja-JP" smtClean="0"/>
              <a:pPr>
                <a:defRPr/>
              </a:pPr>
              <a:t>18</a:t>
            </a:fld>
            <a:endParaRPr lang="en-US" altLang="ja-JP"/>
          </a:p>
        </p:txBody>
      </p:sp>
      <p:pic>
        <p:nvPicPr>
          <p:cNvPr id="11266" name="Picture 2"/>
          <p:cNvPicPr>
            <a:picLocks noGrp="1" noChangeAspect="1" noChangeArrowheads="1"/>
          </p:cNvPicPr>
          <p:nvPr>
            <p:ph sz="half" idx="2"/>
          </p:nvPr>
        </p:nvPicPr>
        <p:blipFill>
          <a:blip r:embed="rId2" cstate="print"/>
          <a:srcRect/>
          <a:stretch>
            <a:fillRect/>
          </a:stretch>
        </p:blipFill>
        <p:spPr bwMode="auto">
          <a:xfrm>
            <a:off x="251520" y="4077072"/>
            <a:ext cx="6336704" cy="2496523"/>
          </a:xfrm>
          <a:prstGeom prst="rect">
            <a:avLst/>
          </a:prstGeom>
          <a:noFill/>
          <a:ln w="9525">
            <a:noFill/>
            <a:miter lim="800000"/>
            <a:headEnd/>
            <a:tailEnd/>
          </a:ln>
        </p:spPr>
      </p:pic>
      <p:pic>
        <p:nvPicPr>
          <p:cNvPr id="11267" name="Picture 3"/>
          <p:cNvPicPr>
            <a:picLocks noGrp="1" noChangeAspect="1" noChangeArrowheads="1"/>
          </p:cNvPicPr>
          <p:nvPr>
            <p:ph sz="half" idx="1"/>
          </p:nvPr>
        </p:nvPicPr>
        <p:blipFill>
          <a:blip r:embed="rId3" cstate="print"/>
          <a:srcRect/>
          <a:stretch>
            <a:fillRect/>
          </a:stretch>
        </p:blipFill>
        <p:spPr bwMode="auto">
          <a:xfrm>
            <a:off x="1475656" y="1196752"/>
            <a:ext cx="6528150" cy="2880320"/>
          </a:xfrm>
          <a:prstGeom prst="rect">
            <a:avLst/>
          </a:prstGeom>
          <a:noFill/>
          <a:ln w="9525">
            <a:noFill/>
            <a:miter lim="800000"/>
            <a:headEnd/>
            <a:tailEnd/>
          </a:ln>
        </p:spPr>
      </p:pic>
      <p:pic>
        <p:nvPicPr>
          <p:cNvPr id="11269" name="Picture 5"/>
          <p:cNvPicPr>
            <a:picLocks noChangeAspect="1" noChangeArrowheads="1"/>
          </p:cNvPicPr>
          <p:nvPr/>
        </p:nvPicPr>
        <p:blipFill>
          <a:blip r:embed="rId4" cstate="print"/>
          <a:srcRect/>
          <a:stretch>
            <a:fillRect/>
          </a:stretch>
        </p:blipFill>
        <p:spPr bwMode="auto">
          <a:xfrm>
            <a:off x="6151918" y="4149080"/>
            <a:ext cx="2992082" cy="224105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additive="base">
                                        <p:cTn id="7" dur="500" fill="hold"/>
                                        <p:tgtEl>
                                          <p:spTgt spid="11266"/>
                                        </p:tgtEl>
                                        <p:attrNameLst>
                                          <p:attrName>ppt_x</p:attrName>
                                        </p:attrNameLst>
                                      </p:cBhvr>
                                      <p:tavLst>
                                        <p:tav tm="0">
                                          <p:val>
                                            <p:strVal val="#ppt_x"/>
                                          </p:val>
                                        </p:tav>
                                        <p:tav tm="100000">
                                          <p:val>
                                            <p:strVal val="#ppt_x"/>
                                          </p:val>
                                        </p:tav>
                                      </p:tavLst>
                                    </p:anim>
                                    <p:anim calcmode="lin" valueType="num">
                                      <p:cBhvr additive="base">
                                        <p:cTn id="8"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269"/>
                                        </p:tgtEl>
                                        <p:attrNameLst>
                                          <p:attrName>style.visibility</p:attrName>
                                        </p:attrNameLst>
                                      </p:cBhvr>
                                      <p:to>
                                        <p:strVal val="visible"/>
                                      </p:to>
                                    </p:set>
                                    <p:anim calcmode="lin" valueType="num">
                                      <p:cBhvr additive="base">
                                        <p:cTn id="13" dur="500" fill="hold"/>
                                        <p:tgtEl>
                                          <p:spTgt spid="11269"/>
                                        </p:tgtEl>
                                        <p:attrNameLst>
                                          <p:attrName>ppt_x</p:attrName>
                                        </p:attrNameLst>
                                      </p:cBhvr>
                                      <p:tavLst>
                                        <p:tav tm="0">
                                          <p:val>
                                            <p:strVal val="#ppt_x"/>
                                          </p:val>
                                        </p:tav>
                                        <p:tav tm="100000">
                                          <p:val>
                                            <p:strVal val="#ppt_x"/>
                                          </p:val>
                                        </p:tav>
                                      </p:tavLst>
                                    </p:anim>
                                    <p:anim calcmode="lin" valueType="num">
                                      <p:cBhvr additive="base">
                                        <p:cTn id="14" dur="500" fill="hold"/>
                                        <p:tgtEl>
                                          <p:spTgt spid="112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kumimoji="1" lang="ja-JP" altLang="en-US" dirty="0" smtClean="0"/>
              <a:t>立場を変えて想像しましょう</a:t>
            </a:r>
            <a:endParaRPr kumimoji="1" lang="ja-JP" altLang="en-US" dirty="0"/>
          </a:p>
        </p:txBody>
      </p:sp>
      <p:sp>
        <p:nvSpPr>
          <p:cNvPr id="7" name="コンテンツ プレースホルダ 6"/>
          <p:cNvSpPr>
            <a:spLocks noGrp="1"/>
          </p:cNvSpPr>
          <p:nvPr>
            <p:ph idx="1"/>
          </p:nvPr>
        </p:nvSpPr>
        <p:spPr>
          <a:xfrm>
            <a:off x="683568" y="1772816"/>
            <a:ext cx="7990656" cy="3744416"/>
          </a:xfrm>
        </p:spPr>
        <p:txBody>
          <a:bodyPr/>
          <a:lstStyle/>
          <a:p>
            <a:r>
              <a:rPr lang="ja-JP" altLang="en-US" sz="2800" dirty="0" smtClean="0"/>
              <a:t>あなたは、建築士。</a:t>
            </a:r>
          </a:p>
          <a:p>
            <a:r>
              <a:rPr lang="ja-JP" altLang="en-US" sz="2800" dirty="0" smtClean="0"/>
              <a:t>盛土が地震時に滑ることは報道などで知っています。でも、建築確認にそれを調査し評価することは現時点では不要です。家の買主は、</a:t>
            </a:r>
            <a:r>
              <a:rPr lang="ja-JP" altLang="en-US" sz="2800" dirty="0" err="1" smtClean="0"/>
              <a:t>高い高い</a:t>
            </a:r>
            <a:r>
              <a:rPr lang="ja-JP" altLang="en-US" sz="2800" dirty="0" smtClean="0"/>
              <a:t>買い物なので、心配しています。どう言いますか？</a:t>
            </a:r>
            <a:endParaRPr lang="en-US" altLang="ja-JP" sz="2800" dirty="0" smtClean="0"/>
          </a:p>
          <a:p>
            <a:r>
              <a:rPr kumimoji="1" lang="ja-JP" altLang="en-US" sz="2800" dirty="0" smtClean="0"/>
              <a:t>まだ更地です。対策するなら今が一番安くて確実な対策ができます。対策を提案しますか？４号建物なのでコスト重視で行きますか？</a:t>
            </a:r>
            <a:endParaRPr kumimoji="1" lang="ja-JP" altLang="en-US" sz="2800" dirty="0"/>
          </a:p>
        </p:txBody>
      </p:sp>
      <p:sp>
        <p:nvSpPr>
          <p:cNvPr id="5" name="スライド番号プレースホルダ 4"/>
          <p:cNvSpPr>
            <a:spLocks noGrp="1"/>
          </p:cNvSpPr>
          <p:nvPr>
            <p:ph type="sldNum" sz="quarter" idx="12"/>
          </p:nvPr>
        </p:nvSpPr>
        <p:spPr/>
        <p:txBody>
          <a:bodyPr/>
          <a:lstStyle/>
          <a:p>
            <a:pPr>
              <a:defRPr/>
            </a:pPr>
            <a:fld id="{24916978-17E5-438E-88E3-324A617FB455}" type="slidenum">
              <a:rPr lang="en-US" altLang="ja-JP" smtClean="0"/>
              <a:pPr>
                <a:defRPr/>
              </a:pPr>
              <a:t>19</a:t>
            </a:fld>
            <a:endParaRPr lang="en-US" altLang="ja-JP"/>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pPr>
              <a:defRPr/>
            </a:pPr>
            <a:fld id="{E97F9EB7-8D54-4512-8E50-17CDCC0BC8B1}" type="slidenum">
              <a:rPr lang="en-US" altLang="ja-JP" smtClean="0"/>
              <a:pPr>
                <a:defRPr/>
              </a:pPr>
              <a:t>2</a:t>
            </a:fld>
            <a:endParaRPr lang="en-US" altLang="ja-JP"/>
          </a:p>
        </p:txBody>
      </p:sp>
      <p:pic>
        <p:nvPicPr>
          <p:cNvPr id="54274" name="Picture 2"/>
          <p:cNvPicPr>
            <a:picLocks noGrp="1" noChangeAspect="1" noChangeArrowheads="1"/>
          </p:cNvPicPr>
          <p:nvPr>
            <p:ph sz="quarter" idx="1"/>
          </p:nvPr>
        </p:nvPicPr>
        <p:blipFill>
          <a:blip r:embed="rId3" cstate="print"/>
          <a:srcRect/>
          <a:stretch>
            <a:fillRect/>
          </a:stretch>
        </p:blipFill>
        <p:spPr bwMode="auto">
          <a:xfrm>
            <a:off x="395536" y="2060848"/>
            <a:ext cx="2641600" cy="1981200"/>
          </a:xfrm>
          <a:prstGeom prst="rect">
            <a:avLst/>
          </a:prstGeom>
          <a:noFill/>
          <a:ln w="9525">
            <a:noFill/>
            <a:miter lim="800000"/>
            <a:headEnd/>
            <a:tailEnd/>
          </a:ln>
        </p:spPr>
      </p:pic>
      <p:pic>
        <p:nvPicPr>
          <p:cNvPr id="54275" name="Picture 3"/>
          <p:cNvPicPr>
            <a:picLocks noGrp="1" noChangeAspect="1" noChangeArrowheads="1"/>
          </p:cNvPicPr>
          <p:nvPr>
            <p:ph sz="quarter" idx="2"/>
          </p:nvPr>
        </p:nvPicPr>
        <p:blipFill>
          <a:blip r:embed="rId4" cstate="print"/>
          <a:srcRect/>
          <a:stretch>
            <a:fillRect/>
          </a:stretch>
        </p:blipFill>
        <p:spPr bwMode="auto">
          <a:xfrm>
            <a:off x="3203848" y="2060848"/>
            <a:ext cx="2641600" cy="1981200"/>
          </a:xfrm>
          <a:prstGeom prst="rect">
            <a:avLst/>
          </a:prstGeom>
          <a:noFill/>
          <a:ln w="9525">
            <a:noFill/>
            <a:miter lim="800000"/>
            <a:headEnd/>
            <a:tailEnd/>
          </a:ln>
        </p:spPr>
      </p:pic>
      <p:pic>
        <p:nvPicPr>
          <p:cNvPr id="54276" name="Picture 4"/>
          <p:cNvPicPr>
            <a:picLocks noGrp="1" noChangeAspect="1" noChangeArrowheads="1"/>
          </p:cNvPicPr>
          <p:nvPr>
            <p:ph sz="quarter" idx="3"/>
          </p:nvPr>
        </p:nvPicPr>
        <p:blipFill>
          <a:blip r:embed="rId5" cstate="print"/>
          <a:srcRect/>
          <a:stretch>
            <a:fillRect/>
          </a:stretch>
        </p:blipFill>
        <p:spPr bwMode="auto">
          <a:xfrm>
            <a:off x="6012160" y="2060848"/>
            <a:ext cx="2641600" cy="1981200"/>
          </a:xfrm>
          <a:prstGeom prst="rect">
            <a:avLst/>
          </a:prstGeom>
          <a:noFill/>
          <a:ln w="9525">
            <a:noFill/>
            <a:miter lim="800000"/>
            <a:headEnd/>
            <a:tailEnd/>
          </a:ln>
        </p:spPr>
      </p:pic>
      <p:pic>
        <p:nvPicPr>
          <p:cNvPr id="54278" name="Picture 6"/>
          <p:cNvPicPr>
            <a:picLocks noChangeAspect="1" noChangeArrowheads="1"/>
          </p:cNvPicPr>
          <p:nvPr/>
        </p:nvPicPr>
        <p:blipFill>
          <a:blip r:embed="rId6" cstate="print"/>
          <a:srcRect/>
          <a:stretch>
            <a:fillRect/>
          </a:stretch>
        </p:blipFill>
        <p:spPr bwMode="auto">
          <a:xfrm>
            <a:off x="2123728" y="188640"/>
            <a:ext cx="4824536" cy="1756570"/>
          </a:xfrm>
          <a:prstGeom prst="rect">
            <a:avLst/>
          </a:prstGeom>
          <a:noFill/>
          <a:ln w="9525">
            <a:noFill/>
            <a:miter lim="800000"/>
            <a:headEnd/>
            <a:tailEnd/>
          </a:ln>
        </p:spPr>
      </p:pic>
      <p:pic>
        <p:nvPicPr>
          <p:cNvPr id="54279" name="Picture 7"/>
          <p:cNvPicPr>
            <a:picLocks noGrp="1" noChangeAspect="1" noChangeArrowheads="1"/>
          </p:cNvPicPr>
          <p:nvPr>
            <p:ph sz="quarter" idx="4"/>
          </p:nvPr>
        </p:nvPicPr>
        <p:blipFill>
          <a:blip r:embed="rId7" cstate="print"/>
          <a:srcRect/>
          <a:stretch>
            <a:fillRect/>
          </a:stretch>
        </p:blipFill>
        <p:spPr bwMode="auto">
          <a:xfrm>
            <a:off x="323528" y="4293096"/>
            <a:ext cx="2846552" cy="1981200"/>
          </a:xfrm>
          <a:prstGeom prst="rect">
            <a:avLst/>
          </a:prstGeom>
          <a:noFill/>
          <a:ln w="9525">
            <a:noFill/>
            <a:miter lim="800000"/>
            <a:headEnd/>
            <a:tailEnd/>
          </a:ln>
        </p:spPr>
      </p:pic>
      <p:pic>
        <p:nvPicPr>
          <p:cNvPr id="54280" name="Picture 8"/>
          <p:cNvPicPr>
            <a:picLocks noChangeAspect="1" noChangeArrowheads="1"/>
          </p:cNvPicPr>
          <p:nvPr/>
        </p:nvPicPr>
        <p:blipFill>
          <a:blip r:embed="rId8" cstate="print"/>
          <a:srcRect/>
          <a:stretch>
            <a:fillRect/>
          </a:stretch>
        </p:blipFill>
        <p:spPr bwMode="auto">
          <a:xfrm>
            <a:off x="3203848" y="4293095"/>
            <a:ext cx="2952328" cy="1972647"/>
          </a:xfrm>
          <a:prstGeom prst="rect">
            <a:avLst/>
          </a:prstGeom>
          <a:noFill/>
          <a:ln w="9525">
            <a:noFill/>
            <a:miter lim="800000"/>
            <a:headEnd/>
            <a:tailEnd/>
          </a:ln>
        </p:spPr>
      </p:pic>
      <p:pic>
        <p:nvPicPr>
          <p:cNvPr id="54281" name="Picture 9"/>
          <p:cNvPicPr>
            <a:picLocks noChangeAspect="1" noChangeArrowheads="1"/>
          </p:cNvPicPr>
          <p:nvPr/>
        </p:nvPicPr>
        <p:blipFill>
          <a:blip r:embed="rId9" cstate="print"/>
          <a:srcRect/>
          <a:stretch>
            <a:fillRect/>
          </a:stretch>
        </p:blipFill>
        <p:spPr bwMode="auto">
          <a:xfrm>
            <a:off x="6228184" y="4293096"/>
            <a:ext cx="2592288" cy="1944216"/>
          </a:xfrm>
          <a:prstGeom prst="rect">
            <a:avLst/>
          </a:prstGeom>
          <a:noFill/>
          <a:ln w="9525">
            <a:noFill/>
            <a:miter lim="800000"/>
            <a:headEnd/>
            <a:tailEnd/>
          </a:ln>
        </p:spPr>
      </p:pic>
      <p:sp>
        <p:nvSpPr>
          <p:cNvPr id="10" name="テキスト ボックス 9"/>
          <p:cNvSpPr txBox="1"/>
          <p:nvPr/>
        </p:nvSpPr>
        <p:spPr>
          <a:xfrm>
            <a:off x="179512" y="764704"/>
            <a:ext cx="1872208" cy="83099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kumimoji="1" lang="ja-JP" altLang="en-US" dirty="0" smtClean="0"/>
              <a:t>事前対策できますか？</a:t>
            </a:r>
            <a:endParaRPr kumimoji="1" lang="ja-JP" altLang="en-US" dirty="0"/>
          </a:p>
        </p:txBody>
      </p:sp>
      <p:sp>
        <p:nvSpPr>
          <p:cNvPr id="11" name="テキスト ボックス 10"/>
          <p:cNvSpPr txBox="1"/>
          <p:nvPr/>
        </p:nvSpPr>
        <p:spPr>
          <a:xfrm>
            <a:off x="7092280" y="764704"/>
            <a:ext cx="1872208" cy="830997"/>
          </a:xfrm>
          <a:prstGeom prst="rect">
            <a:avLst/>
          </a:prstGeom>
          <a:solidFill>
            <a:srgbClr val="FF0000"/>
          </a:solidFill>
        </p:spPr>
        <p:style>
          <a:lnRef idx="0">
            <a:schemeClr val="dk1"/>
          </a:lnRef>
          <a:fillRef idx="3">
            <a:schemeClr val="dk1"/>
          </a:fillRef>
          <a:effectRef idx="3">
            <a:schemeClr val="dk1"/>
          </a:effectRef>
          <a:fontRef idx="minor">
            <a:schemeClr val="lt1"/>
          </a:fontRef>
        </p:style>
        <p:txBody>
          <a:bodyPr wrap="square" rtlCol="0">
            <a:spAutoFit/>
          </a:bodyPr>
          <a:lstStyle/>
          <a:p>
            <a:r>
              <a:rPr lang="ja-JP" altLang="en-US" dirty="0" smtClean="0"/>
              <a:t>事前</a:t>
            </a:r>
            <a:r>
              <a:rPr kumimoji="1" lang="ja-JP" altLang="en-US" dirty="0" smtClean="0"/>
              <a:t>評価</a:t>
            </a:r>
            <a:r>
              <a:rPr kumimoji="1" lang="ja-JP" altLang="en-US" dirty="0" smtClean="0"/>
              <a:t>できますか？</a:t>
            </a:r>
            <a:endParaRPr kumimoji="1" lang="ja-JP"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技術者倫理との絡み</a:t>
            </a:r>
            <a:endParaRPr kumimoji="1" lang="ja-JP" altLang="en-US" dirty="0"/>
          </a:p>
        </p:txBody>
      </p:sp>
      <p:sp>
        <p:nvSpPr>
          <p:cNvPr id="3" name="コンテンツ プレースホルダ 2"/>
          <p:cNvSpPr>
            <a:spLocks noGrp="1"/>
          </p:cNvSpPr>
          <p:nvPr>
            <p:ph idx="1"/>
          </p:nvPr>
        </p:nvSpPr>
        <p:spPr/>
        <p:txBody>
          <a:bodyPr/>
          <a:lstStyle/>
          <a:p>
            <a:r>
              <a:rPr kumimoji="1" lang="ja-JP" altLang="en-US" dirty="0" smtClean="0"/>
              <a:t>どうも「まだ壊れていない土構造物の維持管理」と「技術者倫理」とは密接に関係があるようです。</a:t>
            </a:r>
            <a:endParaRPr kumimoji="1" lang="en-US" altLang="ja-JP" dirty="0" smtClean="0"/>
          </a:p>
          <a:p>
            <a:r>
              <a:rPr lang="ja-JP" altLang="en-US" dirty="0" smtClean="0"/>
              <a:t>法令・基準・マニュアルさえ守っていればよいという考え方では「まだ壊れていない土構造物の予防保全」は困難のようです。</a:t>
            </a:r>
            <a:r>
              <a:rPr lang="en-US" altLang="ja-JP" dirty="0" smtClean="0"/>
              <a:t/>
            </a:r>
            <a:br>
              <a:rPr lang="en-US" altLang="ja-JP" dirty="0" smtClean="0"/>
            </a:br>
            <a:r>
              <a:rPr lang="ja-JP" altLang="en-US" sz="2800" dirty="0" smtClean="0">
                <a:solidFill>
                  <a:srgbClr val="0070C0"/>
                </a:solidFill>
              </a:rPr>
              <a:t>→いままでできなかった理由が見えてきました</a:t>
            </a:r>
            <a:endParaRPr kumimoji="1" lang="ja-JP" altLang="en-US" sz="2800" dirty="0">
              <a:solidFill>
                <a:srgbClr val="0070C0"/>
              </a:solidFill>
            </a:endParaRPr>
          </a:p>
        </p:txBody>
      </p:sp>
      <p:sp>
        <p:nvSpPr>
          <p:cNvPr id="4" name="スライド番号プレースホルダ 3"/>
          <p:cNvSpPr>
            <a:spLocks noGrp="1"/>
          </p:cNvSpPr>
          <p:nvPr>
            <p:ph type="sldNum" sz="quarter" idx="12"/>
          </p:nvPr>
        </p:nvSpPr>
        <p:spPr/>
        <p:txBody>
          <a:bodyPr/>
          <a:lstStyle/>
          <a:p>
            <a:pPr>
              <a:defRPr/>
            </a:pPr>
            <a:fld id="{E97F9EB7-8D54-4512-8E50-17CDCC0BC8B1}" type="slidenum">
              <a:rPr lang="en-US" altLang="ja-JP" smtClean="0"/>
              <a:pPr>
                <a:defRPr/>
              </a:pPr>
              <a:t>20</a:t>
            </a:fld>
            <a:endParaRPr lang="en-US" altLang="ja-JP"/>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新設・補修と維持管理の違い</a:t>
            </a:r>
            <a:endParaRPr kumimoji="1" lang="ja-JP" altLang="en-US" dirty="0"/>
          </a:p>
        </p:txBody>
      </p:sp>
      <p:sp>
        <p:nvSpPr>
          <p:cNvPr id="3" name="コンテンツ プレースホルダ 2"/>
          <p:cNvSpPr>
            <a:spLocks noGrp="1"/>
          </p:cNvSpPr>
          <p:nvPr>
            <p:ph idx="1"/>
          </p:nvPr>
        </p:nvSpPr>
        <p:spPr>
          <a:xfrm>
            <a:off x="683568" y="1772816"/>
            <a:ext cx="7772400" cy="4608512"/>
          </a:xfrm>
        </p:spPr>
        <p:txBody>
          <a:bodyPr/>
          <a:lstStyle/>
          <a:p>
            <a:r>
              <a:rPr kumimoji="1" lang="ja-JP" altLang="en-US" dirty="0" smtClean="0">
                <a:solidFill>
                  <a:schemeClr val="accent2"/>
                </a:solidFill>
              </a:rPr>
              <a:t>「新しく造る」「壊れたものを直す」</a:t>
            </a:r>
            <a:endParaRPr lang="en-US" altLang="ja-JP" dirty="0" smtClean="0">
              <a:solidFill>
                <a:schemeClr val="accent2"/>
              </a:solidFill>
            </a:endParaRPr>
          </a:p>
          <a:p>
            <a:pPr>
              <a:buNone/>
            </a:pPr>
            <a:r>
              <a:rPr kumimoji="1" lang="en-US" altLang="ja-JP" dirty="0" smtClean="0">
                <a:solidFill>
                  <a:schemeClr val="accent2"/>
                </a:solidFill>
              </a:rPr>
              <a:t/>
            </a:r>
            <a:br>
              <a:rPr kumimoji="1" lang="en-US" altLang="ja-JP" dirty="0" smtClean="0">
                <a:solidFill>
                  <a:schemeClr val="accent2"/>
                </a:solidFill>
              </a:rPr>
            </a:br>
            <a:r>
              <a:rPr kumimoji="1" lang="en-US" altLang="ja-JP" dirty="0" smtClean="0">
                <a:solidFill>
                  <a:schemeClr val="accent2"/>
                </a:solidFill>
              </a:rPr>
              <a:t/>
            </a:r>
            <a:br>
              <a:rPr kumimoji="1" lang="en-US" altLang="ja-JP" dirty="0" smtClean="0">
                <a:solidFill>
                  <a:schemeClr val="accent2"/>
                </a:solidFill>
              </a:rPr>
            </a:br>
            <a:endParaRPr kumimoji="1" lang="en-US" altLang="ja-JP" dirty="0" smtClean="0">
              <a:solidFill>
                <a:schemeClr val="accent2"/>
              </a:solidFill>
            </a:endParaRPr>
          </a:p>
          <a:p>
            <a:r>
              <a:rPr lang="ja-JP" altLang="en-US" dirty="0" smtClean="0">
                <a:solidFill>
                  <a:schemeClr val="accent2"/>
                </a:solidFill>
              </a:rPr>
              <a:t>「現在の状態を評価する」</a:t>
            </a:r>
            <a:endParaRPr kumimoji="1" lang="ja-JP" altLang="en-US" dirty="0">
              <a:solidFill>
                <a:schemeClr val="accent2"/>
              </a:solidFill>
            </a:endParaRPr>
          </a:p>
        </p:txBody>
      </p:sp>
      <p:sp>
        <p:nvSpPr>
          <p:cNvPr id="4" name="スライド番号プレースホルダ 3"/>
          <p:cNvSpPr>
            <a:spLocks noGrp="1"/>
          </p:cNvSpPr>
          <p:nvPr>
            <p:ph type="sldNum" sz="quarter" idx="12"/>
          </p:nvPr>
        </p:nvSpPr>
        <p:spPr/>
        <p:txBody>
          <a:bodyPr/>
          <a:lstStyle/>
          <a:p>
            <a:pPr>
              <a:defRPr/>
            </a:pPr>
            <a:fld id="{E97F9EB7-8D54-4512-8E50-17CDCC0BC8B1}" type="slidenum">
              <a:rPr lang="en-US" altLang="ja-JP" smtClean="0"/>
              <a:pPr>
                <a:defRPr/>
              </a:pPr>
              <a:t>21</a:t>
            </a:fld>
            <a:endParaRPr lang="en-US" altLang="ja-JP"/>
          </a:p>
        </p:txBody>
      </p:sp>
      <p:sp>
        <p:nvSpPr>
          <p:cNvPr id="5" name="テキスト ボックス 4"/>
          <p:cNvSpPr txBox="1"/>
          <p:nvPr/>
        </p:nvSpPr>
        <p:spPr>
          <a:xfrm>
            <a:off x="1403648" y="2348880"/>
            <a:ext cx="7056784" cy="1569660"/>
          </a:xfrm>
          <a:prstGeom prst="rect">
            <a:avLst/>
          </a:prstGeom>
          <a:noFill/>
        </p:spPr>
        <p:txBody>
          <a:bodyPr wrap="square" rtlCol="0">
            <a:spAutoFit/>
          </a:bodyPr>
          <a:lstStyle/>
          <a:p>
            <a:r>
              <a:rPr kumimoji="1" lang="ja-JP" altLang="en-US" dirty="0" smtClean="0"/>
              <a:t>目的が明確、</a:t>
            </a:r>
            <a:r>
              <a:rPr lang="ja-JP" altLang="en-US" dirty="0" smtClean="0"/>
              <a:t> 合意が得られやすい</a:t>
            </a:r>
            <a:endParaRPr lang="en-US" altLang="ja-JP" dirty="0" smtClean="0"/>
          </a:p>
          <a:p>
            <a:r>
              <a:rPr kumimoji="1" lang="ja-JP" altLang="en-US" dirty="0" smtClean="0"/>
              <a:t>予算が確保できる、</a:t>
            </a:r>
            <a:r>
              <a:rPr kumimoji="1" lang="ja-JP" altLang="en-US" dirty="0" smtClean="0">
                <a:solidFill>
                  <a:srgbClr val="FF0000"/>
                </a:solidFill>
              </a:rPr>
              <a:t>「安全側」で設計</a:t>
            </a:r>
            <a:endParaRPr kumimoji="1" lang="en-US" altLang="ja-JP" dirty="0" smtClean="0">
              <a:solidFill>
                <a:srgbClr val="FF0000"/>
              </a:solidFill>
            </a:endParaRPr>
          </a:p>
          <a:p>
            <a:r>
              <a:rPr lang="ja-JP" altLang="en-US" dirty="0"/>
              <a:t>一品豪華</a:t>
            </a:r>
            <a:r>
              <a:rPr lang="ja-JP" altLang="en-US" dirty="0" smtClean="0"/>
              <a:t>主義が可能、そこだけできれば</a:t>
            </a:r>
            <a:r>
              <a:rPr lang="en-US" altLang="ja-JP" dirty="0" smtClean="0"/>
              <a:t>OK</a:t>
            </a:r>
          </a:p>
          <a:p>
            <a:r>
              <a:rPr kumimoji="1" lang="ja-JP" altLang="en-US" dirty="0"/>
              <a:t>企業と</a:t>
            </a:r>
            <a:r>
              <a:rPr kumimoji="1" lang="ja-JP" altLang="en-US" dirty="0" smtClean="0"/>
              <a:t>して利益が上げやすい・・・やる気満々</a:t>
            </a:r>
            <a:endParaRPr kumimoji="1" lang="ja-JP" altLang="en-US" dirty="0"/>
          </a:p>
        </p:txBody>
      </p:sp>
      <p:sp>
        <p:nvSpPr>
          <p:cNvPr id="6" name="テキスト ボックス 5"/>
          <p:cNvSpPr txBox="1"/>
          <p:nvPr/>
        </p:nvSpPr>
        <p:spPr>
          <a:xfrm>
            <a:off x="1403648" y="4437112"/>
            <a:ext cx="7056784" cy="1938992"/>
          </a:xfrm>
          <a:prstGeom prst="rect">
            <a:avLst/>
          </a:prstGeom>
          <a:noFill/>
        </p:spPr>
        <p:txBody>
          <a:bodyPr wrap="square" rtlCol="0">
            <a:spAutoFit/>
          </a:bodyPr>
          <a:lstStyle/>
          <a:p>
            <a:r>
              <a:rPr kumimoji="1" lang="ja-JP" altLang="en-US" dirty="0" smtClean="0"/>
              <a:t>目的は曖昧ではないが、</a:t>
            </a:r>
            <a:r>
              <a:rPr lang="ja-JP" altLang="en-US" dirty="0" smtClean="0"/>
              <a:t>合意が得られにくい</a:t>
            </a:r>
            <a:endParaRPr lang="en-US" altLang="ja-JP" dirty="0" smtClean="0"/>
          </a:p>
          <a:p>
            <a:r>
              <a:rPr kumimoji="1" lang="ja-JP" altLang="en-US" dirty="0" smtClean="0"/>
              <a:t>予算確保が難しい（</a:t>
            </a:r>
            <a:r>
              <a:rPr kumimoji="1" lang="ja-JP" altLang="en-US" dirty="0" smtClean="0">
                <a:solidFill>
                  <a:srgbClr val="FF0000"/>
                </a:solidFill>
              </a:rPr>
              <a:t>まだ壊れてないじゃないか！</a:t>
            </a:r>
            <a:r>
              <a:rPr kumimoji="1" lang="ja-JP" altLang="en-US" dirty="0" smtClean="0"/>
              <a:t>）</a:t>
            </a:r>
            <a:endParaRPr kumimoji="1" lang="en-US" altLang="ja-JP" dirty="0" smtClean="0"/>
          </a:p>
          <a:p>
            <a:r>
              <a:rPr kumimoji="1" lang="ja-JP" altLang="en-US" dirty="0" smtClean="0">
                <a:solidFill>
                  <a:srgbClr val="FF0000"/>
                </a:solidFill>
              </a:rPr>
              <a:t>「安全側」でも「危険側」でもダメ</a:t>
            </a:r>
            <a:endParaRPr kumimoji="1" lang="en-US" altLang="ja-JP" dirty="0" smtClean="0">
              <a:solidFill>
                <a:srgbClr val="FF0000"/>
              </a:solidFill>
            </a:endParaRPr>
          </a:p>
          <a:p>
            <a:r>
              <a:rPr lang="ja-JP" altLang="en-US" dirty="0"/>
              <a:t>一品豪華</a:t>
            </a:r>
            <a:r>
              <a:rPr lang="ja-JP" altLang="en-US" dirty="0" smtClean="0"/>
              <a:t>主義は不可能、全部できなきゃダメ</a:t>
            </a:r>
            <a:endParaRPr lang="en-US" altLang="ja-JP" dirty="0" smtClean="0"/>
          </a:p>
          <a:p>
            <a:r>
              <a:rPr kumimoji="1" lang="ja-JP" altLang="en-US" dirty="0"/>
              <a:t>企業と</a:t>
            </a:r>
            <a:r>
              <a:rPr kumimoji="1" lang="ja-JP" altLang="en-US" dirty="0" smtClean="0"/>
              <a:t>して利益が上げにくい・・・やる気ない</a:t>
            </a:r>
            <a:endParaRPr kumimoji="1" lang="ja-JP" altLang="en-US" dirty="0"/>
          </a:p>
        </p:txBody>
      </p:sp>
      <p:sp>
        <p:nvSpPr>
          <p:cNvPr id="7" name="爆発 1 6"/>
          <p:cNvSpPr/>
          <p:nvPr/>
        </p:nvSpPr>
        <p:spPr>
          <a:xfrm>
            <a:off x="6551712" y="1196752"/>
            <a:ext cx="2592288" cy="2736304"/>
          </a:xfrm>
          <a:prstGeom prst="irregularSeal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en-US" altLang="ja-JP" dirty="0" smtClean="0"/>
              <a:t>N</a:t>
            </a:r>
            <a:r>
              <a:rPr kumimoji="1" lang="ja-JP" altLang="en-US" dirty="0" smtClean="0"/>
              <a:t>値・</a:t>
            </a:r>
            <a:endParaRPr kumimoji="1" lang="en-US" altLang="ja-JP" dirty="0" smtClean="0"/>
          </a:p>
          <a:p>
            <a:pPr algn="ctr"/>
            <a:r>
              <a:rPr kumimoji="1" lang="ja-JP" altLang="en-US" dirty="0" smtClean="0"/>
              <a:t>標準値</a:t>
            </a:r>
            <a:endParaRPr kumimoji="1" lang="en-US" altLang="ja-JP" dirty="0" smtClean="0"/>
          </a:p>
          <a:p>
            <a:pPr algn="ctr"/>
            <a:r>
              <a:rPr kumimoji="1" lang="ja-JP" altLang="en-US" dirty="0" smtClean="0"/>
              <a:t>信仰</a:t>
            </a:r>
            <a:endParaRPr kumimoji="1" lang="ja-JP"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1600" y="764704"/>
            <a:ext cx="7772400" cy="803176"/>
          </a:xfrm>
        </p:spPr>
        <p:txBody>
          <a:bodyPr/>
          <a:lstStyle/>
          <a:p>
            <a:r>
              <a:rPr kumimoji="1" lang="en-US" altLang="ja-JP" dirty="0" smtClean="0"/>
              <a:t>N</a:t>
            </a:r>
            <a:r>
              <a:rPr kumimoji="1" lang="ja-JP" altLang="en-US" dirty="0" smtClean="0"/>
              <a:t>値・標準値信仰からの脱却</a:t>
            </a:r>
            <a:endParaRPr kumimoji="1" lang="ja-JP" altLang="en-US" dirty="0"/>
          </a:p>
        </p:txBody>
      </p:sp>
      <p:sp>
        <p:nvSpPr>
          <p:cNvPr id="4" name="スライド番号プレースホルダ 3"/>
          <p:cNvSpPr>
            <a:spLocks noGrp="1"/>
          </p:cNvSpPr>
          <p:nvPr>
            <p:ph type="sldNum" sz="quarter" idx="12"/>
          </p:nvPr>
        </p:nvSpPr>
        <p:spPr/>
        <p:txBody>
          <a:bodyPr/>
          <a:lstStyle/>
          <a:p>
            <a:pPr>
              <a:defRPr/>
            </a:pPr>
            <a:fld id="{E97F9EB7-8D54-4512-8E50-17CDCC0BC8B1}" type="slidenum">
              <a:rPr lang="en-US" altLang="ja-JP" smtClean="0"/>
              <a:pPr>
                <a:defRPr/>
              </a:pPr>
              <a:t>22</a:t>
            </a:fld>
            <a:endParaRPr lang="en-US" altLang="ja-JP"/>
          </a:p>
        </p:txBody>
      </p:sp>
      <p:pic>
        <p:nvPicPr>
          <p:cNvPr id="43011" name="Picture 3"/>
          <p:cNvPicPr>
            <a:picLocks noGrp="1" noChangeAspect="1" noChangeArrowheads="1"/>
          </p:cNvPicPr>
          <p:nvPr>
            <p:ph sz="half" idx="1"/>
          </p:nvPr>
        </p:nvPicPr>
        <p:blipFill>
          <a:blip r:embed="rId3" cstate="print"/>
          <a:srcRect/>
          <a:stretch>
            <a:fillRect/>
          </a:stretch>
        </p:blipFill>
        <p:spPr bwMode="auto">
          <a:xfrm>
            <a:off x="395536" y="1844824"/>
            <a:ext cx="5112568" cy="4425891"/>
          </a:xfrm>
          <a:prstGeom prst="rect">
            <a:avLst/>
          </a:prstGeom>
          <a:noFill/>
          <a:ln w="9525">
            <a:noFill/>
            <a:miter lim="800000"/>
            <a:headEnd/>
            <a:tailEnd/>
          </a:ln>
        </p:spPr>
      </p:pic>
      <p:pic>
        <p:nvPicPr>
          <p:cNvPr id="43013" name="Picture 5"/>
          <p:cNvPicPr>
            <a:picLocks noGrp="1" noChangeAspect="1" noChangeArrowheads="1"/>
          </p:cNvPicPr>
          <p:nvPr>
            <p:ph sz="half" idx="2"/>
          </p:nvPr>
        </p:nvPicPr>
        <p:blipFill>
          <a:blip r:embed="rId4" cstate="print"/>
          <a:srcRect/>
          <a:stretch>
            <a:fillRect/>
          </a:stretch>
        </p:blipFill>
        <p:spPr bwMode="auto">
          <a:xfrm>
            <a:off x="6156176" y="2996952"/>
            <a:ext cx="2407826" cy="3034680"/>
          </a:xfrm>
          <a:prstGeom prst="rect">
            <a:avLst/>
          </a:prstGeom>
          <a:noFill/>
          <a:ln w="9525">
            <a:noFill/>
            <a:miter lim="800000"/>
            <a:headEnd/>
            <a:tailEnd/>
          </a:ln>
        </p:spPr>
      </p:pic>
      <p:sp>
        <p:nvSpPr>
          <p:cNvPr id="12" name="テキスト ボックス 11"/>
          <p:cNvSpPr txBox="1"/>
          <p:nvPr/>
        </p:nvSpPr>
        <p:spPr>
          <a:xfrm>
            <a:off x="3131840" y="0"/>
            <a:ext cx="5040560" cy="461665"/>
          </a:xfrm>
          <a:prstGeom prst="rect">
            <a:avLst/>
          </a:prstGeom>
          <a:noFill/>
        </p:spPr>
        <p:txBody>
          <a:bodyPr wrap="square" rtlCol="0">
            <a:spAutoFit/>
          </a:bodyPr>
          <a:lstStyle/>
          <a:p>
            <a:pPr algn="ctr"/>
            <a:r>
              <a:rPr kumimoji="1" lang="ja-JP" altLang="en-US" dirty="0" smtClean="0">
                <a:solidFill>
                  <a:schemeClr val="bg1"/>
                </a:solidFill>
              </a:rPr>
              <a:t>新設・復旧と維持管理がごっちゃ</a:t>
            </a:r>
            <a:endParaRPr kumimoji="1" lang="ja-JP" altLang="en-US" dirty="0">
              <a:solidFill>
                <a:schemeClr val="bg1"/>
              </a:solidFill>
            </a:endParaRPr>
          </a:p>
        </p:txBody>
      </p:sp>
      <p:sp>
        <p:nvSpPr>
          <p:cNvPr id="13" name="テキスト ボックス 12"/>
          <p:cNvSpPr txBox="1"/>
          <p:nvPr/>
        </p:nvSpPr>
        <p:spPr>
          <a:xfrm>
            <a:off x="395536" y="476672"/>
            <a:ext cx="2304256" cy="461665"/>
          </a:xfrm>
          <a:prstGeom prst="rect">
            <a:avLst/>
          </a:prstGeom>
          <a:noFill/>
        </p:spPr>
        <p:txBody>
          <a:bodyPr wrap="square" rtlCol="0">
            <a:spAutoFit/>
          </a:bodyPr>
          <a:lstStyle/>
          <a:p>
            <a:r>
              <a:rPr kumimoji="1" lang="ja-JP" altLang="en-US" dirty="0" smtClean="0"/>
              <a:t>維持管理では</a:t>
            </a:r>
            <a:endParaRPr kumimoji="1" lang="ja-JP" altLang="en-US" dirty="0"/>
          </a:p>
        </p:txBody>
      </p:sp>
      <p:sp>
        <p:nvSpPr>
          <p:cNvPr id="14" name="テキスト ボックス 13"/>
          <p:cNvSpPr txBox="1"/>
          <p:nvPr/>
        </p:nvSpPr>
        <p:spPr>
          <a:xfrm>
            <a:off x="251520" y="6165304"/>
            <a:ext cx="6264696"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kumimoji="1" lang="ja-JP" altLang="en-US" dirty="0" smtClean="0"/>
              <a:t>崩壊地の再現事例；維持管理的復旧事例</a:t>
            </a:r>
            <a:endParaRPr kumimoji="1" lang="ja-JP" altLang="en-US" dirty="0"/>
          </a:p>
        </p:txBody>
      </p:sp>
      <p:pic>
        <p:nvPicPr>
          <p:cNvPr id="43015" name="Picture 7"/>
          <p:cNvPicPr>
            <a:picLocks noChangeAspect="1" noChangeArrowheads="1"/>
          </p:cNvPicPr>
          <p:nvPr/>
        </p:nvPicPr>
        <p:blipFill>
          <a:blip r:embed="rId5" cstate="print"/>
          <a:srcRect/>
          <a:stretch>
            <a:fillRect/>
          </a:stretch>
        </p:blipFill>
        <p:spPr bwMode="auto">
          <a:xfrm>
            <a:off x="3995936" y="1628800"/>
            <a:ext cx="5011464" cy="132983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pPr>
              <a:defRPr/>
            </a:pPr>
            <a:fld id="{E97F9EB7-8D54-4512-8E50-17CDCC0BC8B1}" type="slidenum">
              <a:rPr lang="en-US" altLang="ja-JP" smtClean="0"/>
              <a:pPr>
                <a:defRPr/>
              </a:pPr>
              <a:t>23</a:t>
            </a:fld>
            <a:endParaRPr lang="en-US" altLang="ja-JP"/>
          </a:p>
        </p:txBody>
      </p:sp>
      <p:pic>
        <p:nvPicPr>
          <p:cNvPr id="43015" name="Picture 7"/>
          <p:cNvPicPr>
            <a:picLocks noChangeAspect="1" noChangeArrowheads="1"/>
          </p:cNvPicPr>
          <p:nvPr/>
        </p:nvPicPr>
        <p:blipFill>
          <a:blip r:embed="rId3" cstate="print"/>
          <a:srcRect/>
          <a:stretch>
            <a:fillRect/>
          </a:stretch>
        </p:blipFill>
        <p:spPr bwMode="auto">
          <a:xfrm>
            <a:off x="179512" y="620688"/>
            <a:ext cx="8683529" cy="2304256"/>
          </a:xfrm>
          <a:prstGeom prst="rect">
            <a:avLst/>
          </a:prstGeom>
          <a:noFill/>
          <a:ln w="9525">
            <a:noFill/>
            <a:miter lim="800000"/>
            <a:headEnd/>
            <a:tailEnd/>
          </a:ln>
        </p:spPr>
      </p:pic>
      <p:pic>
        <p:nvPicPr>
          <p:cNvPr id="12290" name="Picture 2"/>
          <p:cNvPicPr>
            <a:picLocks noChangeAspect="1" noChangeArrowheads="1"/>
          </p:cNvPicPr>
          <p:nvPr/>
        </p:nvPicPr>
        <p:blipFill>
          <a:blip r:embed="rId4" cstate="print"/>
          <a:srcRect/>
          <a:stretch>
            <a:fillRect/>
          </a:stretch>
        </p:blipFill>
        <p:spPr bwMode="auto">
          <a:xfrm>
            <a:off x="539552" y="3068960"/>
            <a:ext cx="7379284" cy="3408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pPr>
              <a:defRPr/>
            </a:pPr>
            <a:fld id="{E97F9EB7-8D54-4512-8E50-17CDCC0BC8B1}" type="slidenum">
              <a:rPr lang="en-US" altLang="ja-JP" smtClean="0"/>
              <a:pPr>
                <a:defRPr/>
              </a:pPr>
              <a:t>24</a:t>
            </a:fld>
            <a:endParaRPr lang="en-US" altLang="ja-JP"/>
          </a:p>
        </p:txBody>
      </p:sp>
      <p:pic>
        <p:nvPicPr>
          <p:cNvPr id="43011" name="Picture 3"/>
          <p:cNvPicPr>
            <a:picLocks noGrp="1" noChangeAspect="1" noChangeArrowheads="1"/>
          </p:cNvPicPr>
          <p:nvPr>
            <p:ph sz="half" idx="1"/>
          </p:nvPr>
        </p:nvPicPr>
        <p:blipFill>
          <a:blip r:embed="rId3" cstate="print"/>
          <a:srcRect/>
          <a:stretch>
            <a:fillRect/>
          </a:stretch>
        </p:blipFill>
        <p:spPr bwMode="auto">
          <a:xfrm>
            <a:off x="899592" y="548680"/>
            <a:ext cx="7128792" cy="6171313"/>
          </a:xfrm>
          <a:prstGeom prst="rect">
            <a:avLst/>
          </a:prstGeom>
          <a:noFill/>
          <a:ln w="9525">
            <a:noFill/>
            <a:miter lim="800000"/>
            <a:headEnd/>
            <a:tailEnd/>
          </a:ln>
        </p:spPr>
      </p:pic>
      <p:sp>
        <p:nvSpPr>
          <p:cNvPr id="12" name="テキスト ボックス 11"/>
          <p:cNvSpPr txBox="1"/>
          <p:nvPr/>
        </p:nvSpPr>
        <p:spPr>
          <a:xfrm>
            <a:off x="3131840" y="0"/>
            <a:ext cx="5040560" cy="461665"/>
          </a:xfrm>
          <a:prstGeom prst="rect">
            <a:avLst/>
          </a:prstGeom>
          <a:noFill/>
        </p:spPr>
        <p:txBody>
          <a:bodyPr wrap="square" rtlCol="0">
            <a:spAutoFit/>
          </a:bodyPr>
          <a:lstStyle/>
          <a:p>
            <a:pPr algn="ctr"/>
            <a:r>
              <a:rPr kumimoji="1" lang="ja-JP" altLang="en-US" dirty="0" smtClean="0">
                <a:solidFill>
                  <a:schemeClr val="bg1"/>
                </a:solidFill>
              </a:rPr>
              <a:t>新設・復旧と維持管理がごっちゃ</a:t>
            </a:r>
            <a:endParaRPr kumimoji="1" lang="ja-JP" altLang="en-US" dirty="0">
              <a:solidFill>
                <a:schemeClr val="bg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pPr>
              <a:defRPr/>
            </a:pPr>
            <a:fld id="{E97F9EB7-8D54-4512-8E50-17CDCC0BC8B1}" type="slidenum">
              <a:rPr lang="en-US" altLang="ja-JP" smtClean="0"/>
              <a:pPr>
                <a:defRPr/>
              </a:pPr>
              <a:t>25</a:t>
            </a:fld>
            <a:endParaRPr lang="en-US" altLang="ja-JP"/>
          </a:p>
        </p:txBody>
      </p:sp>
      <p:pic>
        <p:nvPicPr>
          <p:cNvPr id="43013" name="Picture 5"/>
          <p:cNvPicPr>
            <a:picLocks noGrp="1" noChangeAspect="1" noChangeArrowheads="1"/>
          </p:cNvPicPr>
          <p:nvPr>
            <p:ph sz="half" idx="2"/>
          </p:nvPr>
        </p:nvPicPr>
        <p:blipFill>
          <a:blip r:embed="rId3" cstate="print"/>
          <a:srcRect/>
          <a:stretch>
            <a:fillRect/>
          </a:stretch>
        </p:blipFill>
        <p:spPr bwMode="auto">
          <a:xfrm>
            <a:off x="4572000" y="836712"/>
            <a:ext cx="4320480" cy="5445274"/>
          </a:xfrm>
          <a:prstGeom prst="rect">
            <a:avLst/>
          </a:prstGeom>
          <a:noFill/>
          <a:ln w="9525">
            <a:noFill/>
            <a:miter lim="800000"/>
            <a:headEnd/>
            <a:tailEnd/>
          </a:ln>
        </p:spPr>
      </p:pic>
      <p:sp>
        <p:nvSpPr>
          <p:cNvPr id="12" name="テキスト ボックス 11"/>
          <p:cNvSpPr txBox="1"/>
          <p:nvPr/>
        </p:nvSpPr>
        <p:spPr>
          <a:xfrm>
            <a:off x="3131840" y="0"/>
            <a:ext cx="5040560" cy="461665"/>
          </a:xfrm>
          <a:prstGeom prst="rect">
            <a:avLst/>
          </a:prstGeom>
          <a:noFill/>
        </p:spPr>
        <p:txBody>
          <a:bodyPr wrap="square" rtlCol="0">
            <a:spAutoFit/>
          </a:bodyPr>
          <a:lstStyle/>
          <a:p>
            <a:pPr algn="ctr"/>
            <a:r>
              <a:rPr kumimoji="1" lang="ja-JP" altLang="en-US" dirty="0" smtClean="0">
                <a:solidFill>
                  <a:schemeClr val="bg1"/>
                </a:solidFill>
              </a:rPr>
              <a:t>新設・復旧と維持管理がごっちゃ</a:t>
            </a:r>
            <a:endParaRPr kumimoji="1" lang="ja-JP" altLang="en-US" dirty="0">
              <a:solidFill>
                <a:schemeClr val="bg1"/>
              </a:solidFill>
            </a:endParaRPr>
          </a:p>
        </p:txBody>
      </p:sp>
      <p:pic>
        <p:nvPicPr>
          <p:cNvPr id="13314" name="Picture 2"/>
          <p:cNvPicPr>
            <a:picLocks noGrp="1" noChangeAspect="1" noChangeArrowheads="1"/>
          </p:cNvPicPr>
          <p:nvPr>
            <p:ph sz="half" idx="1"/>
          </p:nvPr>
        </p:nvPicPr>
        <p:blipFill>
          <a:blip r:embed="rId4" cstate="print"/>
          <a:srcRect/>
          <a:stretch>
            <a:fillRect/>
          </a:stretch>
        </p:blipFill>
        <p:spPr bwMode="auto">
          <a:xfrm>
            <a:off x="467544" y="836712"/>
            <a:ext cx="3996444" cy="53285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換算</a:t>
            </a:r>
            <a:r>
              <a:rPr kumimoji="1" lang="en-US" altLang="ja-JP" dirty="0" smtClean="0"/>
              <a:t>N</a:t>
            </a:r>
            <a:r>
              <a:rPr kumimoji="1" lang="ja-JP" altLang="en-US" dirty="0" smtClean="0"/>
              <a:t>値から逆算法の混沌へ</a:t>
            </a:r>
            <a:endParaRPr kumimoji="1" lang="ja-JP" altLang="en-US" dirty="0"/>
          </a:p>
        </p:txBody>
      </p:sp>
      <p:sp>
        <p:nvSpPr>
          <p:cNvPr id="5" name="スライド番号プレースホルダ 4"/>
          <p:cNvSpPr>
            <a:spLocks noGrp="1"/>
          </p:cNvSpPr>
          <p:nvPr>
            <p:ph type="sldNum" sz="quarter" idx="12"/>
          </p:nvPr>
        </p:nvSpPr>
        <p:spPr/>
        <p:txBody>
          <a:bodyPr/>
          <a:lstStyle/>
          <a:p>
            <a:pPr>
              <a:defRPr/>
            </a:pPr>
            <a:fld id="{24916978-17E5-438E-88E3-324A617FB455}" type="slidenum">
              <a:rPr lang="en-US" altLang="ja-JP" smtClean="0"/>
              <a:pPr>
                <a:defRPr/>
              </a:pPr>
              <a:t>26</a:t>
            </a:fld>
            <a:endParaRPr lang="en-US" altLang="ja-JP"/>
          </a:p>
        </p:txBody>
      </p:sp>
      <p:pic>
        <p:nvPicPr>
          <p:cNvPr id="44034" name="Picture 2"/>
          <p:cNvPicPr>
            <a:picLocks noGrp="1" noChangeAspect="1" noChangeArrowheads="1"/>
          </p:cNvPicPr>
          <p:nvPr>
            <p:ph sz="half" idx="2"/>
          </p:nvPr>
        </p:nvPicPr>
        <p:blipFill>
          <a:blip r:embed="rId3" cstate="print"/>
          <a:srcRect/>
          <a:stretch>
            <a:fillRect/>
          </a:stretch>
        </p:blipFill>
        <p:spPr bwMode="auto">
          <a:xfrm>
            <a:off x="4644008" y="2564904"/>
            <a:ext cx="4392488" cy="3523841"/>
          </a:xfrm>
          <a:prstGeom prst="rect">
            <a:avLst/>
          </a:prstGeom>
          <a:noFill/>
          <a:ln w="9525">
            <a:noFill/>
            <a:miter lim="800000"/>
            <a:headEnd/>
            <a:tailEnd/>
          </a:ln>
        </p:spPr>
      </p:pic>
      <p:pic>
        <p:nvPicPr>
          <p:cNvPr id="44035" name="Picture 3"/>
          <p:cNvPicPr>
            <a:picLocks noGrp="1" noChangeAspect="1" noChangeArrowheads="1"/>
          </p:cNvPicPr>
          <p:nvPr>
            <p:ph sz="half" idx="1"/>
          </p:nvPr>
        </p:nvPicPr>
        <p:blipFill>
          <a:blip r:embed="rId4" cstate="print"/>
          <a:srcRect/>
          <a:stretch>
            <a:fillRect/>
          </a:stretch>
        </p:blipFill>
        <p:spPr bwMode="auto">
          <a:xfrm>
            <a:off x="251520" y="2636912"/>
            <a:ext cx="4244280" cy="3513249"/>
          </a:xfrm>
          <a:prstGeom prst="rect">
            <a:avLst/>
          </a:prstGeom>
          <a:noFill/>
          <a:ln w="9525">
            <a:noFill/>
            <a:miter lim="800000"/>
            <a:headEnd/>
            <a:tailEnd/>
          </a:ln>
        </p:spPr>
      </p:pic>
      <p:sp>
        <p:nvSpPr>
          <p:cNvPr id="8" name="テキスト ボックス 7"/>
          <p:cNvSpPr txBox="1"/>
          <p:nvPr/>
        </p:nvSpPr>
        <p:spPr>
          <a:xfrm>
            <a:off x="539552" y="1772816"/>
            <a:ext cx="3960440" cy="830997"/>
          </a:xfrm>
          <a:prstGeom prst="rect">
            <a:avLst/>
          </a:prstGeom>
          <a:noFill/>
        </p:spPr>
        <p:txBody>
          <a:bodyPr wrap="square" rtlCol="0">
            <a:spAutoFit/>
          </a:bodyPr>
          <a:lstStyle/>
          <a:p>
            <a:r>
              <a:rPr lang="ja-JP" altLang="en-US" dirty="0" smtClean="0"/>
              <a:t>Ｃ＝</a:t>
            </a:r>
            <a:r>
              <a:rPr lang="en-US" altLang="ja-JP" dirty="0"/>
              <a:t>0</a:t>
            </a:r>
            <a:r>
              <a:rPr lang="ja-JP" altLang="en-US" dirty="0" err="1" smtClean="0"/>
              <a:t>、</a:t>
            </a:r>
            <a:r>
              <a:rPr lang="en-US" altLang="ja-JP" dirty="0" smtClean="0"/>
              <a:t>φ</a:t>
            </a:r>
            <a:r>
              <a:rPr lang="ja-JP" altLang="en-US" dirty="0" smtClean="0"/>
              <a:t>＝</a:t>
            </a:r>
            <a:r>
              <a:rPr lang="en-US" altLang="ja-JP" dirty="0" smtClean="0"/>
              <a:t>25</a:t>
            </a:r>
            <a:r>
              <a:rPr lang="ja-JP" altLang="en-US" dirty="0" smtClean="0"/>
              <a:t>度、地下水なし</a:t>
            </a:r>
            <a:endParaRPr lang="en-US" altLang="ja-JP" dirty="0" smtClean="0"/>
          </a:p>
          <a:p>
            <a:r>
              <a:rPr kumimoji="1" lang="en-US" altLang="ja-JP" dirty="0"/>
              <a:t>Fs=0.7</a:t>
            </a:r>
            <a:endParaRPr kumimoji="1" lang="ja-JP" altLang="en-US" dirty="0"/>
          </a:p>
        </p:txBody>
      </p:sp>
      <p:sp>
        <p:nvSpPr>
          <p:cNvPr id="9" name="テキスト ボックス 8"/>
          <p:cNvSpPr txBox="1"/>
          <p:nvPr/>
        </p:nvSpPr>
        <p:spPr>
          <a:xfrm>
            <a:off x="4860032" y="1772816"/>
            <a:ext cx="3960440" cy="830997"/>
          </a:xfrm>
          <a:prstGeom prst="rect">
            <a:avLst/>
          </a:prstGeom>
          <a:noFill/>
        </p:spPr>
        <p:txBody>
          <a:bodyPr wrap="square" rtlCol="0">
            <a:spAutoFit/>
          </a:bodyPr>
          <a:lstStyle/>
          <a:p>
            <a:r>
              <a:rPr lang="ja-JP" altLang="en-US" dirty="0" smtClean="0"/>
              <a:t>Ｃ＝</a:t>
            </a:r>
            <a:r>
              <a:rPr lang="en-US" altLang="ja-JP" dirty="0"/>
              <a:t>0</a:t>
            </a:r>
            <a:r>
              <a:rPr lang="ja-JP" altLang="en-US" dirty="0" err="1" smtClean="0"/>
              <a:t>、</a:t>
            </a:r>
            <a:r>
              <a:rPr lang="en-US" altLang="ja-JP" dirty="0" smtClean="0"/>
              <a:t>φ</a:t>
            </a:r>
            <a:r>
              <a:rPr lang="ja-JP" altLang="en-US" dirty="0" smtClean="0"/>
              <a:t>＝</a:t>
            </a:r>
            <a:r>
              <a:rPr lang="en-US" altLang="ja-JP" dirty="0" smtClean="0"/>
              <a:t>25</a:t>
            </a:r>
            <a:r>
              <a:rPr lang="ja-JP" altLang="en-US" dirty="0" smtClean="0"/>
              <a:t>度、地下水あり</a:t>
            </a:r>
            <a:endParaRPr lang="en-US" altLang="ja-JP" dirty="0" smtClean="0"/>
          </a:p>
          <a:p>
            <a:r>
              <a:rPr kumimoji="1" lang="en-US" altLang="ja-JP" dirty="0" smtClean="0"/>
              <a:t>Fs=0.5</a:t>
            </a:r>
            <a:endParaRPr kumimoji="1" lang="ja-JP" altLang="en-US" dirty="0"/>
          </a:p>
        </p:txBody>
      </p:sp>
      <p:sp>
        <p:nvSpPr>
          <p:cNvPr id="10" name="爆発 1 9"/>
          <p:cNvSpPr/>
          <p:nvPr/>
        </p:nvSpPr>
        <p:spPr>
          <a:xfrm>
            <a:off x="2771800" y="4221088"/>
            <a:ext cx="3744416" cy="242088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t>お前はすでに崩れている！</a:t>
            </a:r>
            <a:endParaRPr kumimoji="1" lang="en-US" altLang="ja-JP" sz="2000" dirty="0" smtClean="0"/>
          </a:p>
          <a:p>
            <a:pPr algn="ctr"/>
            <a:r>
              <a:rPr lang="ja-JP" altLang="en-US" sz="2000" dirty="0" smtClean="0"/>
              <a:t>（皆さん経験済）</a:t>
            </a:r>
            <a:endParaRPr kumimoji="1" lang="ja-JP" altLang="en-US" sz="2000" dirty="0"/>
          </a:p>
        </p:txBody>
      </p:sp>
      <p:sp>
        <p:nvSpPr>
          <p:cNvPr id="11" name="テキスト ボックス 10"/>
          <p:cNvSpPr txBox="1"/>
          <p:nvPr/>
        </p:nvSpPr>
        <p:spPr>
          <a:xfrm>
            <a:off x="3131840" y="0"/>
            <a:ext cx="5040560" cy="461665"/>
          </a:xfrm>
          <a:prstGeom prst="rect">
            <a:avLst/>
          </a:prstGeom>
          <a:noFill/>
        </p:spPr>
        <p:txBody>
          <a:bodyPr wrap="square" rtlCol="0">
            <a:spAutoFit/>
          </a:bodyPr>
          <a:lstStyle/>
          <a:p>
            <a:pPr algn="ctr"/>
            <a:r>
              <a:rPr kumimoji="1" lang="ja-JP" altLang="en-US" dirty="0" smtClean="0">
                <a:solidFill>
                  <a:schemeClr val="bg1"/>
                </a:solidFill>
              </a:rPr>
              <a:t>逆算法は対策工実施の意思決定後</a:t>
            </a:r>
            <a:endParaRPr kumimoji="1" lang="ja-JP" alt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 4"/>
          <p:cNvSpPr>
            <a:spLocks noGrp="1"/>
          </p:cNvSpPr>
          <p:nvPr>
            <p:ph type="sldNum" sz="quarter" idx="12"/>
          </p:nvPr>
        </p:nvSpPr>
        <p:spPr/>
        <p:txBody>
          <a:bodyPr/>
          <a:lstStyle/>
          <a:p>
            <a:pPr>
              <a:defRPr/>
            </a:pPr>
            <a:fld id="{24916978-17E5-438E-88E3-324A617FB455}" type="slidenum">
              <a:rPr lang="en-US" altLang="ja-JP" smtClean="0"/>
              <a:pPr>
                <a:defRPr/>
              </a:pPr>
              <a:t>27</a:t>
            </a:fld>
            <a:endParaRPr lang="en-US" altLang="ja-JP"/>
          </a:p>
        </p:txBody>
      </p:sp>
      <p:pic>
        <p:nvPicPr>
          <p:cNvPr id="44035" name="Picture 3"/>
          <p:cNvPicPr>
            <a:picLocks noGrp="1" noChangeAspect="1" noChangeArrowheads="1"/>
          </p:cNvPicPr>
          <p:nvPr>
            <p:ph sz="half" idx="1"/>
          </p:nvPr>
        </p:nvPicPr>
        <p:blipFill>
          <a:blip r:embed="rId3" cstate="print"/>
          <a:srcRect/>
          <a:stretch>
            <a:fillRect/>
          </a:stretch>
        </p:blipFill>
        <p:spPr bwMode="auto">
          <a:xfrm>
            <a:off x="611560" y="692696"/>
            <a:ext cx="6768752" cy="5602908"/>
          </a:xfrm>
          <a:prstGeom prst="rect">
            <a:avLst/>
          </a:prstGeom>
          <a:noFill/>
          <a:ln w="9525">
            <a:noFill/>
            <a:miter lim="800000"/>
            <a:headEnd/>
            <a:tailEnd/>
          </a:ln>
        </p:spPr>
      </p:pic>
      <p:sp>
        <p:nvSpPr>
          <p:cNvPr id="8" name="テキスト ボックス 7"/>
          <p:cNvSpPr txBox="1"/>
          <p:nvPr/>
        </p:nvSpPr>
        <p:spPr>
          <a:xfrm>
            <a:off x="251520" y="4437112"/>
            <a:ext cx="2808312" cy="1200329"/>
          </a:xfrm>
          <a:prstGeom prst="rect">
            <a:avLst/>
          </a:prstGeom>
          <a:noFill/>
        </p:spPr>
        <p:txBody>
          <a:bodyPr wrap="square" rtlCol="0">
            <a:spAutoFit/>
          </a:bodyPr>
          <a:lstStyle/>
          <a:p>
            <a:r>
              <a:rPr lang="ja-JP" altLang="en-US" dirty="0" smtClean="0"/>
              <a:t>Ｃ＝</a:t>
            </a:r>
            <a:r>
              <a:rPr lang="en-US" altLang="ja-JP" dirty="0"/>
              <a:t>0</a:t>
            </a:r>
            <a:r>
              <a:rPr lang="ja-JP" altLang="en-US" dirty="0" err="1" smtClean="0"/>
              <a:t>、</a:t>
            </a:r>
            <a:r>
              <a:rPr lang="en-US" altLang="ja-JP" dirty="0" smtClean="0"/>
              <a:t>φ</a:t>
            </a:r>
            <a:r>
              <a:rPr lang="ja-JP" altLang="en-US" dirty="0" smtClean="0"/>
              <a:t>＝</a:t>
            </a:r>
            <a:r>
              <a:rPr lang="en-US" altLang="ja-JP" dirty="0" smtClean="0"/>
              <a:t>25</a:t>
            </a:r>
            <a:r>
              <a:rPr lang="ja-JP" altLang="en-US" dirty="0" smtClean="0"/>
              <a:t>度</a:t>
            </a:r>
            <a:endParaRPr lang="en-US" altLang="ja-JP" dirty="0" smtClean="0"/>
          </a:p>
          <a:p>
            <a:r>
              <a:rPr lang="ja-JP" altLang="en-US" dirty="0" smtClean="0"/>
              <a:t>地下水なし</a:t>
            </a:r>
            <a:endParaRPr lang="en-US" altLang="ja-JP" dirty="0" smtClean="0"/>
          </a:p>
          <a:p>
            <a:r>
              <a:rPr kumimoji="1" lang="en-US" altLang="ja-JP" dirty="0"/>
              <a:t>Fs=0.7</a:t>
            </a:r>
            <a:endParaRPr kumimoji="1" lang="ja-JP" altLang="en-US" dirty="0"/>
          </a:p>
        </p:txBody>
      </p:sp>
      <p:sp>
        <p:nvSpPr>
          <p:cNvPr id="11" name="テキスト ボックス 10"/>
          <p:cNvSpPr txBox="1"/>
          <p:nvPr/>
        </p:nvSpPr>
        <p:spPr>
          <a:xfrm>
            <a:off x="3131840" y="0"/>
            <a:ext cx="5040560" cy="461665"/>
          </a:xfrm>
          <a:prstGeom prst="rect">
            <a:avLst/>
          </a:prstGeom>
          <a:noFill/>
        </p:spPr>
        <p:txBody>
          <a:bodyPr wrap="square" rtlCol="0">
            <a:spAutoFit/>
          </a:bodyPr>
          <a:lstStyle/>
          <a:p>
            <a:pPr algn="ctr"/>
            <a:r>
              <a:rPr kumimoji="1" lang="ja-JP" altLang="en-US" dirty="0" smtClean="0">
                <a:solidFill>
                  <a:schemeClr val="bg1"/>
                </a:solidFill>
              </a:rPr>
              <a:t>逆算法は対策工実施の意思決定後</a:t>
            </a:r>
            <a:endParaRPr kumimoji="1" lang="ja-JP" altLang="en-US" dirty="0">
              <a:solidFill>
                <a:schemeClr val="bg1"/>
              </a:solidFill>
            </a:endParaRPr>
          </a:p>
        </p:txBody>
      </p:sp>
      <p:sp>
        <p:nvSpPr>
          <p:cNvPr id="12" name="タイトル 11"/>
          <p:cNvSpPr>
            <a:spLocks noGrp="1"/>
          </p:cNvSpPr>
          <p:nvPr>
            <p:ph type="title"/>
          </p:nvPr>
        </p:nvSpPr>
        <p:spPr>
          <a:xfrm>
            <a:off x="3491880" y="609600"/>
            <a:ext cx="5472608" cy="1143000"/>
          </a:xfrm>
        </p:spPr>
        <p:txBody>
          <a:bodyPr/>
          <a:lstStyle/>
          <a:p>
            <a:r>
              <a:rPr kumimoji="1" lang="ja-JP" altLang="en-US" sz="3200" dirty="0" smtClean="0"/>
              <a:t>換算</a:t>
            </a:r>
            <a:r>
              <a:rPr kumimoji="1" lang="en-US" altLang="ja-JP" sz="3200" dirty="0" smtClean="0"/>
              <a:t>N</a:t>
            </a:r>
            <a:r>
              <a:rPr kumimoji="1" lang="ja-JP" altLang="en-US" sz="3200" dirty="0" smtClean="0"/>
              <a:t>値では</a:t>
            </a:r>
            <a:r>
              <a:rPr kumimoji="1" lang="en-US" altLang="ja-JP" sz="3200" dirty="0" smtClean="0"/>
              <a:t/>
            </a:r>
            <a:br>
              <a:rPr kumimoji="1" lang="en-US" altLang="ja-JP" sz="3200" dirty="0" smtClean="0"/>
            </a:br>
            <a:r>
              <a:rPr lang="ja-JP" altLang="en-US" sz="3200" dirty="0" smtClean="0"/>
              <a:t>この斜面は存在しえない</a:t>
            </a:r>
            <a:endParaRPr kumimoji="1" lang="ja-JP" altLang="en-US" sz="32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 4"/>
          <p:cNvSpPr>
            <a:spLocks noGrp="1"/>
          </p:cNvSpPr>
          <p:nvPr>
            <p:ph type="sldNum" sz="quarter" idx="12"/>
          </p:nvPr>
        </p:nvSpPr>
        <p:spPr/>
        <p:txBody>
          <a:bodyPr/>
          <a:lstStyle/>
          <a:p>
            <a:pPr>
              <a:defRPr/>
            </a:pPr>
            <a:fld id="{24916978-17E5-438E-88E3-324A617FB455}" type="slidenum">
              <a:rPr lang="en-US" altLang="ja-JP" smtClean="0"/>
              <a:pPr>
                <a:defRPr/>
              </a:pPr>
              <a:t>28</a:t>
            </a:fld>
            <a:endParaRPr lang="en-US" altLang="ja-JP"/>
          </a:p>
        </p:txBody>
      </p:sp>
      <p:pic>
        <p:nvPicPr>
          <p:cNvPr id="44034" name="Picture 2"/>
          <p:cNvPicPr>
            <a:picLocks noGrp="1" noChangeAspect="1" noChangeArrowheads="1"/>
          </p:cNvPicPr>
          <p:nvPr>
            <p:ph sz="half" idx="2"/>
          </p:nvPr>
        </p:nvPicPr>
        <p:blipFill>
          <a:blip r:embed="rId3" cstate="print"/>
          <a:srcRect/>
          <a:stretch>
            <a:fillRect/>
          </a:stretch>
        </p:blipFill>
        <p:spPr bwMode="auto">
          <a:xfrm>
            <a:off x="1331640" y="532825"/>
            <a:ext cx="7290192" cy="5848503"/>
          </a:xfrm>
          <a:prstGeom prst="rect">
            <a:avLst/>
          </a:prstGeom>
          <a:noFill/>
          <a:ln w="9525">
            <a:noFill/>
            <a:miter lim="800000"/>
            <a:headEnd/>
            <a:tailEnd/>
          </a:ln>
        </p:spPr>
      </p:pic>
      <p:sp>
        <p:nvSpPr>
          <p:cNvPr id="9" name="テキスト ボックス 8"/>
          <p:cNvSpPr txBox="1"/>
          <p:nvPr/>
        </p:nvSpPr>
        <p:spPr>
          <a:xfrm>
            <a:off x="899592" y="4797152"/>
            <a:ext cx="2843808" cy="1200329"/>
          </a:xfrm>
          <a:prstGeom prst="rect">
            <a:avLst/>
          </a:prstGeom>
          <a:noFill/>
        </p:spPr>
        <p:txBody>
          <a:bodyPr wrap="square" rtlCol="0">
            <a:spAutoFit/>
          </a:bodyPr>
          <a:lstStyle/>
          <a:p>
            <a:r>
              <a:rPr lang="ja-JP" altLang="en-US" dirty="0" smtClean="0"/>
              <a:t>Ｃ＝</a:t>
            </a:r>
            <a:r>
              <a:rPr lang="en-US" altLang="ja-JP" dirty="0"/>
              <a:t>0</a:t>
            </a:r>
            <a:r>
              <a:rPr lang="ja-JP" altLang="en-US" dirty="0" err="1" smtClean="0"/>
              <a:t>、</a:t>
            </a:r>
            <a:r>
              <a:rPr lang="en-US" altLang="ja-JP" dirty="0" smtClean="0"/>
              <a:t>φ</a:t>
            </a:r>
            <a:r>
              <a:rPr lang="ja-JP" altLang="en-US" dirty="0" smtClean="0"/>
              <a:t>＝</a:t>
            </a:r>
            <a:r>
              <a:rPr lang="en-US" altLang="ja-JP" dirty="0" smtClean="0"/>
              <a:t>25</a:t>
            </a:r>
            <a:r>
              <a:rPr lang="ja-JP" altLang="en-US" dirty="0" smtClean="0"/>
              <a:t>度</a:t>
            </a:r>
            <a:endParaRPr lang="en-US" altLang="ja-JP" dirty="0" smtClean="0"/>
          </a:p>
          <a:p>
            <a:r>
              <a:rPr lang="ja-JP" altLang="en-US" dirty="0" smtClean="0"/>
              <a:t>地下水あり</a:t>
            </a:r>
            <a:endParaRPr lang="en-US" altLang="ja-JP" dirty="0" smtClean="0"/>
          </a:p>
          <a:p>
            <a:r>
              <a:rPr kumimoji="1" lang="en-US" altLang="ja-JP" dirty="0" smtClean="0"/>
              <a:t>Fs=0.5</a:t>
            </a:r>
            <a:endParaRPr kumimoji="1" lang="ja-JP" altLang="en-US" dirty="0"/>
          </a:p>
        </p:txBody>
      </p:sp>
      <p:sp>
        <p:nvSpPr>
          <p:cNvPr id="11" name="テキスト ボックス 10"/>
          <p:cNvSpPr txBox="1"/>
          <p:nvPr/>
        </p:nvSpPr>
        <p:spPr>
          <a:xfrm>
            <a:off x="3131840" y="0"/>
            <a:ext cx="5040560" cy="461665"/>
          </a:xfrm>
          <a:prstGeom prst="rect">
            <a:avLst/>
          </a:prstGeom>
          <a:noFill/>
        </p:spPr>
        <p:txBody>
          <a:bodyPr wrap="square" rtlCol="0">
            <a:spAutoFit/>
          </a:bodyPr>
          <a:lstStyle/>
          <a:p>
            <a:pPr algn="ctr"/>
            <a:r>
              <a:rPr kumimoji="1" lang="ja-JP" altLang="en-US" dirty="0" smtClean="0">
                <a:solidFill>
                  <a:schemeClr val="bg1"/>
                </a:solidFill>
              </a:rPr>
              <a:t>逆算法は対策工実施の意思決定後</a:t>
            </a:r>
            <a:endParaRPr kumimoji="1" lang="ja-JP" altLang="en-US" dirty="0">
              <a:solidFill>
                <a:schemeClr val="bg1"/>
              </a:solidFill>
            </a:endParaRPr>
          </a:p>
        </p:txBody>
      </p:sp>
      <p:sp>
        <p:nvSpPr>
          <p:cNvPr id="14" name="テキスト ボックス 13"/>
          <p:cNvSpPr txBox="1"/>
          <p:nvPr/>
        </p:nvSpPr>
        <p:spPr>
          <a:xfrm>
            <a:off x="4788024" y="620688"/>
            <a:ext cx="4032448" cy="1200329"/>
          </a:xfrm>
          <a:prstGeom prst="rect">
            <a:avLst/>
          </a:prstGeom>
          <a:noFill/>
        </p:spPr>
        <p:txBody>
          <a:bodyPr wrap="square" rtlCol="0">
            <a:spAutoFit/>
          </a:bodyPr>
          <a:lstStyle/>
          <a:p>
            <a:r>
              <a:rPr kumimoji="1" lang="ja-JP" altLang="en-US" dirty="0" smtClean="0"/>
              <a:t>地下水が無くても</a:t>
            </a:r>
            <a:r>
              <a:rPr kumimoji="1" lang="en-US" altLang="ja-JP" dirty="0" smtClean="0"/>
              <a:t>Fs=0.7</a:t>
            </a:r>
            <a:r>
              <a:rPr kumimoji="1" lang="ja-JP" altLang="en-US" dirty="0" smtClean="0"/>
              <a:t>の斜面を、「豪雨の為に崩れた」とは言えない</a:t>
            </a:r>
            <a:endParaRPr kumimoji="1" lang="ja-JP" alt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609600"/>
            <a:ext cx="8568952" cy="1307232"/>
          </a:xfrm>
        </p:spPr>
        <p:txBody>
          <a:bodyPr/>
          <a:lstStyle/>
          <a:p>
            <a:r>
              <a:rPr lang="ja-JP" altLang="en-US" dirty="0" smtClean="0"/>
              <a:t>崩壊時をいい加減に再現して</a:t>
            </a:r>
            <a:r>
              <a:rPr lang="en-US" altLang="ja-JP" dirty="0" smtClean="0"/>
              <a:t/>
            </a:r>
            <a:br>
              <a:rPr lang="en-US" altLang="ja-JP" dirty="0" smtClean="0"/>
            </a:br>
            <a:r>
              <a:rPr lang="en-US" altLang="ja-JP" dirty="0" smtClean="0"/>
              <a:t>Fs=0.95</a:t>
            </a:r>
            <a:r>
              <a:rPr lang="ja-JP" altLang="en-US" dirty="0" smtClean="0"/>
              <a:t>などと仮定するしかない</a:t>
            </a:r>
            <a:endParaRPr kumimoji="1" lang="ja-JP" altLang="en-US" dirty="0"/>
          </a:p>
        </p:txBody>
      </p:sp>
      <p:sp>
        <p:nvSpPr>
          <p:cNvPr id="3" name="コンテンツ プレースホルダ 2"/>
          <p:cNvSpPr>
            <a:spLocks noGrp="1"/>
          </p:cNvSpPr>
          <p:nvPr>
            <p:ph sz="half" idx="1"/>
          </p:nvPr>
        </p:nvSpPr>
        <p:spPr>
          <a:xfrm>
            <a:off x="755576" y="2204864"/>
            <a:ext cx="7702624" cy="3096344"/>
          </a:xfrm>
        </p:spPr>
        <p:style>
          <a:lnRef idx="0">
            <a:schemeClr val="accent2"/>
          </a:lnRef>
          <a:fillRef idx="3">
            <a:schemeClr val="accent2"/>
          </a:fillRef>
          <a:effectRef idx="3">
            <a:schemeClr val="accent2"/>
          </a:effectRef>
          <a:fontRef idx="minor">
            <a:schemeClr val="lt1"/>
          </a:fontRef>
        </p:style>
        <p:txBody>
          <a:bodyPr/>
          <a:lstStyle/>
          <a:p>
            <a:r>
              <a:rPr kumimoji="1" lang="ja-JP" altLang="en-US" sz="3200" dirty="0" smtClean="0"/>
              <a:t>この論理は「崩れる前」には使えない</a:t>
            </a:r>
            <a:endParaRPr kumimoji="1" lang="en-US" altLang="ja-JP" sz="3200" dirty="0" smtClean="0"/>
          </a:p>
          <a:p>
            <a:r>
              <a:rPr lang="ja-JP" altLang="en-US" sz="3200" dirty="0" smtClean="0"/>
              <a:t>すなわち、「まだ壊れていない斜面」には適用できない</a:t>
            </a:r>
            <a:endParaRPr lang="en-US" altLang="ja-JP" sz="3200" dirty="0" smtClean="0"/>
          </a:p>
          <a:p>
            <a:r>
              <a:rPr kumimoji="1" lang="ja-JP" altLang="en-US" sz="3200" dirty="0" smtClean="0"/>
              <a:t>結果的に、壊れるまでは何もしない</a:t>
            </a:r>
            <a:endParaRPr kumimoji="1" lang="en-US" altLang="ja-JP" sz="3200" dirty="0" smtClean="0"/>
          </a:p>
          <a:p>
            <a:r>
              <a:rPr lang="ja-JP" altLang="en-US" sz="3200" dirty="0" smtClean="0"/>
              <a:t>壊れて人的被害が出ても「不可抗力｝？</a:t>
            </a:r>
            <a:endParaRPr kumimoji="1" lang="ja-JP" altLang="en-US" sz="3200" dirty="0"/>
          </a:p>
        </p:txBody>
      </p:sp>
      <p:sp>
        <p:nvSpPr>
          <p:cNvPr id="5" name="スライド番号プレースホルダ 4"/>
          <p:cNvSpPr>
            <a:spLocks noGrp="1"/>
          </p:cNvSpPr>
          <p:nvPr>
            <p:ph type="sldNum" sz="quarter" idx="12"/>
          </p:nvPr>
        </p:nvSpPr>
        <p:spPr/>
        <p:txBody>
          <a:bodyPr/>
          <a:lstStyle/>
          <a:p>
            <a:pPr>
              <a:defRPr/>
            </a:pPr>
            <a:fld id="{24916978-17E5-438E-88E3-324A617FB455}" type="slidenum">
              <a:rPr lang="en-US" altLang="ja-JP" smtClean="0"/>
              <a:pPr>
                <a:defRPr/>
              </a:pPr>
              <a:t>29</a:t>
            </a:fld>
            <a:endParaRPr lang="en-US" altLang="ja-JP"/>
          </a:p>
        </p:txBody>
      </p:sp>
      <p:sp>
        <p:nvSpPr>
          <p:cNvPr id="6" name="テキスト ボックス 5"/>
          <p:cNvSpPr txBox="1"/>
          <p:nvPr/>
        </p:nvSpPr>
        <p:spPr>
          <a:xfrm>
            <a:off x="1907704" y="5661248"/>
            <a:ext cx="5237331" cy="461665"/>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n-US" altLang="ja-JP" dirty="0" smtClean="0"/>
              <a:t>N</a:t>
            </a:r>
            <a:r>
              <a:rPr lang="ja-JP" altLang="en-US" dirty="0" smtClean="0"/>
              <a:t>値の強度換算は「予防」には使えない</a:t>
            </a:r>
            <a:endParaRPr kumimoji="1" lang="ja-JP"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379240"/>
          </a:xfrm>
        </p:spPr>
        <p:txBody>
          <a:bodyPr/>
          <a:lstStyle/>
          <a:p>
            <a:r>
              <a:rPr kumimoji="1" lang="ja-JP" altLang="en-US" dirty="0" smtClean="0"/>
              <a:t>それ本当ですか？</a:t>
            </a:r>
            <a:r>
              <a:rPr kumimoji="1" lang="en-US" altLang="ja-JP" dirty="0" smtClean="0"/>
              <a:t/>
            </a:r>
            <a:br>
              <a:rPr kumimoji="1" lang="en-US" altLang="ja-JP" dirty="0" smtClean="0"/>
            </a:br>
            <a:r>
              <a:rPr kumimoji="1" lang="ja-JP" altLang="en-US" dirty="0" smtClean="0"/>
              <a:t>実証がありますか？</a:t>
            </a:r>
            <a:endParaRPr kumimoji="1" lang="ja-JP" altLang="en-US" dirty="0"/>
          </a:p>
        </p:txBody>
      </p:sp>
      <p:sp>
        <p:nvSpPr>
          <p:cNvPr id="4" name="スライド番号プレースホルダ 3"/>
          <p:cNvSpPr>
            <a:spLocks noGrp="1"/>
          </p:cNvSpPr>
          <p:nvPr>
            <p:ph type="sldNum" sz="quarter" idx="12"/>
          </p:nvPr>
        </p:nvSpPr>
        <p:spPr/>
        <p:txBody>
          <a:bodyPr/>
          <a:lstStyle/>
          <a:p>
            <a:pPr>
              <a:defRPr/>
            </a:pPr>
            <a:fld id="{E97F9EB7-8D54-4512-8E50-17CDCC0BC8B1}" type="slidenum">
              <a:rPr lang="en-US" altLang="ja-JP" smtClean="0"/>
              <a:pPr>
                <a:defRPr/>
              </a:pPr>
              <a:t>3</a:t>
            </a:fld>
            <a:endParaRPr lang="en-US" altLang="ja-JP"/>
          </a:p>
        </p:txBody>
      </p:sp>
      <p:pic>
        <p:nvPicPr>
          <p:cNvPr id="1026" name="Picture 2"/>
          <p:cNvPicPr>
            <a:picLocks noGrp="1" noChangeAspect="1" noChangeArrowheads="1"/>
          </p:cNvPicPr>
          <p:nvPr>
            <p:ph idx="1"/>
          </p:nvPr>
        </p:nvPicPr>
        <p:blipFill>
          <a:blip r:embed="rId2" cstate="print"/>
          <a:srcRect/>
          <a:stretch>
            <a:fillRect/>
          </a:stretch>
        </p:blipFill>
        <p:spPr bwMode="auto">
          <a:xfrm>
            <a:off x="685800" y="2166730"/>
            <a:ext cx="7772400" cy="3743739"/>
          </a:xfrm>
          <a:prstGeom prst="rect">
            <a:avLst/>
          </a:prstGeom>
          <a:noFill/>
          <a:ln w="9525">
            <a:noFill/>
            <a:miter lim="800000"/>
            <a:headEnd/>
            <a:tailEnd/>
          </a:ln>
        </p:spPr>
      </p:pic>
      <p:sp>
        <p:nvSpPr>
          <p:cNvPr id="6" name="テキスト ボックス 5"/>
          <p:cNvSpPr txBox="1"/>
          <p:nvPr/>
        </p:nvSpPr>
        <p:spPr>
          <a:xfrm>
            <a:off x="1043608" y="5949280"/>
            <a:ext cx="7056784" cy="461665"/>
          </a:xfrm>
          <a:prstGeom prst="rect">
            <a:avLst/>
          </a:prstGeom>
          <a:noFill/>
        </p:spPr>
        <p:txBody>
          <a:bodyPr wrap="square" rtlCol="0">
            <a:spAutoFit/>
          </a:bodyPr>
          <a:lstStyle/>
          <a:p>
            <a:pPr algn="ctr"/>
            <a:r>
              <a:rPr kumimoji="1" lang="ja-JP" altLang="en-US" dirty="0" smtClean="0"/>
              <a:t>斎藤迪孝著</a:t>
            </a:r>
            <a:r>
              <a:rPr kumimoji="1" lang="en-US" altLang="ja-JP" dirty="0" smtClean="0"/>
              <a:t>『</a:t>
            </a:r>
            <a:r>
              <a:rPr kumimoji="1" lang="ja-JP" altLang="en-US" dirty="0" smtClean="0"/>
              <a:t>実証土質工学</a:t>
            </a:r>
            <a:r>
              <a:rPr kumimoji="1" lang="en-US" altLang="ja-JP" dirty="0" smtClean="0"/>
              <a:t>』1992</a:t>
            </a:r>
            <a:r>
              <a:rPr kumimoji="1" lang="ja-JP" altLang="en-US" dirty="0" smtClean="0"/>
              <a:t>年、技法堂出版</a:t>
            </a:r>
            <a:endParaRPr kumimoji="1" lang="ja-JP" altLang="en-US" dirty="0"/>
          </a:p>
        </p:txBody>
      </p:sp>
      <p:pic>
        <p:nvPicPr>
          <p:cNvPr id="8" name="Picture 2"/>
          <p:cNvPicPr>
            <a:picLocks noChangeAspect="1" noChangeArrowheads="1"/>
          </p:cNvPicPr>
          <p:nvPr/>
        </p:nvPicPr>
        <p:blipFill>
          <a:blip r:embed="rId2" cstate="print"/>
          <a:srcRect/>
          <a:stretch>
            <a:fillRect/>
          </a:stretch>
        </p:blipFill>
        <p:spPr bwMode="auto">
          <a:xfrm>
            <a:off x="683568" y="2132856"/>
            <a:ext cx="7772400" cy="3743739"/>
          </a:xfrm>
          <a:prstGeom prst="rect">
            <a:avLst/>
          </a:prstGeom>
          <a:noFill/>
          <a:ln w="9525">
            <a:noFill/>
            <a:miter lim="800000"/>
            <a:headEnd/>
            <a:tailEnd/>
          </a:ln>
        </p:spPr>
      </p:pic>
      <p:sp>
        <p:nvSpPr>
          <p:cNvPr id="7" name="正方形/長方形 6"/>
          <p:cNvSpPr/>
          <p:nvPr/>
        </p:nvSpPr>
        <p:spPr>
          <a:xfrm>
            <a:off x="1115616" y="2060848"/>
            <a:ext cx="2016224"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1115616" y="2996952"/>
            <a:ext cx="2088232"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1115616" y="4581128"/>
            <a:ext cx="2088232"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609600"/>
            <a:ext cx="8568952" cy="1019200"/>
          </a:xfrm>
        </p:spPr>
        <p:txBody>
          <a:bodyPr/>
          <a:lstStyle/>
          <a:p>
            <a:r>
              <a:rPr kumimoji="1" lang="ja-JP" altLang="en-US" dirty="0" smtClean="0"/>
              <a:t>土層強度検査棒</a:t>
            </a:r>
            <a:r>
              <a:rPr kumimoji="1" lang="en-US" altLang="ja-JP" dirty="0" smtClean="0"/>
              <a:t/>
            </a:r>
            <a:br>
              <a:rPr kumimoji="1" lang="en-US" altLang="ja-JP" dirty="0" smtClean="0"/>
            </a:br>
            <a:r>
              <a:rPr kumimoji="1" lang="ja-JP" altLang="en-US" sz="2400" dirty="0" smtClean="0"/>
              <a:t>換算</a:t>
            </a:r>
            <a:r>
              <a:rPr kumimoji="1" lang="en-US" altLang="ja-JP" sz="2400" dirty="0" smtClean="0"/>
              <a:t>N</a:t>
            </a:r>
            <a:r>
              <a:rPr kumimoji="1" lang="ja-JP" altLang="en-US" sz="2400" dirty="0" smtClean="0"/>
              <a:t>値ではなく直接ｃ・</a:t>
            </a:r>
            <a:r>
              <a:rPr kumimoji="1" lang="en-US" altLang="ja-JP" sz="2400" dirty="0" smtClean="0"/>
              <a:t>φ</a:t>
            </a:r>
            <a:r>
              <a:rPr kumimoji="1" lang="ja-JP" altLang="en-US" sz="2400" dirty="0" smtClean="0"/>
              <a:t>計測へ</a:t>
            </a:r>
            <a:endParaRPr kumimoji="1" lang="ja-JP" altLang="en-US" sz="2400" dirty="0"/>
          </a:p>
        </p:txBody>
      </p:sp>
      <p:sp>
        <p:nvSpPr>
          <p:cNvPr id="5" name="スライド番号プレースホルダ 4"/>
          <p:cNvSpPr>
            <a:spLocks noGrp="1"/>
          </p:cNvSpPr>
          <p:nvPr>
            <p:ph type="sldNum" sz="quarter" idx="12"/>
          </p:nvPr>
        </p:nvSpPr>
        <p:spPr/>
        <p:txBody>
          <a:bodyPr/>
          <a:lstStyle/>
          <a:p>
            <a:pPr>
              <a:defRPr/>
            </a:pPr>
            <a:fld id="{24916978-17E5-438E-88E3-324A617FB455}" type="slidenum">
              <a:rPr lang="en-US" altLang="ja-JP" smtClean="0"/>
              <a:pPr>
                <a:defRPr/>
              </a:pPr>
              <a:t>30</a:t>
            </a:fld>
            <a:endParaRPr lang="en-US" altLang="ja-JP"/>
          </a:p>
        </p:txBody>
      </p:sp>
      <p:pic>
        <p:nvPicPr>
          <p:cNvPr id="45058" name="Picture 2"/>
          <p:cNvPicPr>
            <a:picLocks noGrp="1" noChangeAspect="1" noChangeArrowheads="1"/>
          </p:cNvPicPr>
          <p:nvPr>
            <p:ph sz="half" idx="1"/>
          </p:nvPr>
        </p:nvPicPr>
        <p:blipFill>
          <a:blip r:embed="rId3" cstate="print"/>
          <a:srcRect/>
          <a:stretch>
            <a:fillRect/>
          </a:stretch>
        </p:blipFill>
        <p:spPr bwMode="auto">
          <a:xfrm>
            <a:off x="899592" y="1844824"/>
            <a:ext cx="3258362" cy="4344483"/>
          </a:xfrm>
          <a:prstGeom prst="rect">
            <a:avLst/>
          </a:prstGeom>
          <a:noFill/>
          <a:ln w="9525">
            <a:noFill/>
            <a:miter lim="800000"/>
            <a:headEnd/>
            <a:tailEnd/>
          </a:ln>
        </p:spPr>
      </p:pic>
      <p:pic>
        <p:nvPicPr>
          <p:cNvPr id="45059" name="Picture 3"/>
          <p:cNvPicPr>
            <a:picLocks noGrp="1" noChangeAspect="1" noChangeArrowheads="1"/>
          </p:cNvPicPr>
          <p:nvPr>
            <p:ph sz="half" idx="2"/>
          </p:nvPr>
        </p:nvPicPr>
        <p:blipFill>
          <a:blip r:embed="rId4" cstate="print"/>
          <a:srcRect/>
          <a:stretch>
            <a:fillRect/>
          </a:stretch>
        </p:blipFill>
        <p:spPr bwMode="auto">
          <a:xfrm>
            <a:off x="4788024" y="2276872"/>
            <a:ext cx="3020033" cy="3970784"/>
          </a:xfrm>
          <a:prstGeom prst="rect">
            <a:avLst/>
          </a:prstGeom>
          <a:noFill/>
          <a:ln w="9525">
            <a:noFill/>
            <a:miter lim="800000"/>
            <a:headEnd/>
            <a:tailEnd/>
          </a:ln>
        </p:spPr>
      </p:pic>
      <p:pic>
        <p:nvPicPr>
          <p:cNvPr id="45061" name="Picture 5"/>
          <p:cNvPicPr>
            <a:picLocks noChangeAspect="1" noChangeArrowheads="1"/>
          </p:cNvPicPr>
          <p:nvPr/>
        </p:nvPicPr>
        <p:blipFill>
          <a:blip r:embed="rId5" cstate="print"/>
          <a:srcRect/>
          <a:stretch>
            <a:fillRect/>
          </a:stretch>
        </p:blipFill>
        <p:spPr bwMode="auto">
          <a:xfrm>
            <a:off x="5076056" y="1700808"/>
            <a:ext cx="2052291" cy="272143"/>
          </a:xfrm>
          <a:prstGeom prst="rect">
            <a:avLst/>
          </a:prstGeom>
          <a:noFill/>
          <a:ln w="9525">
            <a:noFill/>
            <a:miter lim="800000"/>
            <a:headEnd/>
            <a:tailEnd/>
          </a:ln>
        </p:spPr>
      </p:pic>
      <p:pic>
        <p:nvPicPr>
          <p:cNvPr id="45062" name="Picture 6"/>
          <p:cNvPicPr>
            <a:picLocks noChangeAspect="1" noChangeArrowheads="1"/>
          </p:cNvPicPr>
          <p:nvPr/>
        </p:nvPicPr>
        <p:blipFill>
          <a:blip r:embed="rId6" cstate="print"/>
          <a:srcRect/>
          <a:stretch>
            <a:fillRect/>
          </a:stretch>
        </p:blipFill>
        <p:spPr bwMode="auto">
          <a:xfrm>
            <a:off x="4644008" y="1988840"/>
            <a:ext cx="3292128" cy="240354"/>
          </a:xfrm>
          <a:prstGeom prst="rect">
            <a:avLst/>
          </a:prstGeom>
          <a:noFill/>
          <a:ln w="9525">
            <a:noFill/>
            <a:miter lim="800000"/>
            <a:headEnd/>
            <a:tailEnd/>
          </a:ln>
        </p:spPr>
      </p:pic>
      <p:sp>
        <p:nvSpPr>
          <p:cNvPr id="11" name="テキスト ボックス 10"/>
          <p:cNvSpPr txBox="1"/>
          <p:nvPr/>
        </p:nvSpPr>
        <p:spPr>
          <a:xfrm>
            <a:off x="3815408" y="0"/>
            <a:ext cx="5328592" cy="461665"/>
          </a:xfrm>
          <a:prstGeom prst="rect">
            <a:avLst/>
          </a:prstGeom>
          <a:noFill/>
        </p:spPr>
        <p:txBody>
          <a:bodyPr wrap="square" rtlCol="0">
            <a:spAutoFit/>
          </a:bodyPr>
          <a:lstStyle/>
          <a:p>
            <a:pPr algn="ctr"/>
            <a:r>
              <a:rPr kumimoji="1" lang="ja-JP" altLang="en-US" dirty="0" smtClean="0">
                <a:solidFill>
                  <a:schemeClr val="bg1"/>
                </a:solidFill>
              </a:rPr>
              <a:t>換算</a:t>
            </a:r>
            <a:r>
              <a:rPr kumimoji="1" lang="en-US" altLang="ja-JP" dirty="0" smtClean="0">
                <a:solidFill>
                  <a:schemeClr val="bg1"/>
                </a:solidFill>
              </a:rPr>
              <a:t>N</a:t>
            </a:r>
            <a:r>
              <a:rPr kumimoji="1" lang="ja-JP" altLang="en-US" dirty="0" smtClean="0">
                <a:solidFill>
                  <a:schemeClr val="bg1"/>
                </a:solidFill>
              </a:rPr>
              <a:t>値は逆算法しかできない</a:t>
            </a:r>
            <a:endParaRPr kumimoji="1" lang="ja-JP" altLang="en-US" dirty="0">
              <a:solidFill>
                <a:schemeClr val="bg1"/>
              </a:solidFill>
            </a:endParaRPr>
          </a:p>
        </p:txBody>
      </p:sp>
      <p:sp>
        <p:nvSpPr>
          <p:cNvPr id="12" name="テキスト ボックス 11"/>
          <p:cNvSpPr txBox="1"/>
          <p:nvPr/>
        </p:nvSpPr>
        <p:spPr>
          <a:xfrm>
            <a:off x="611560" y="6309320"/>
            <a:ext cx="5472608"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kumimoji="1" lang="ja-JP" altLang="en-US" dirty="0" smtClean="0"/>
              <a:t>精度は換算</a:t>
            </a:r>
            <a:r>
              <a:rPr kumimoji="1" lang="en-US" altLang="ja-JP" dirty="0" smtClean="0"/>
              <a:t>N</a:t>
            </a:r>
            <a:r>
              <a:rPr kumimoji="1" lang="ja-JP" altLang="en-US" dirty="0" smtClean="0"/>
              <a:t>値以上、土質試験以下</a:t>
            </a:r>
            <a:endParaRPr kumimoji="1" lang="ja-JP" alt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kumimoji="1" lang="ja-JP" altLang="en-US" dirty="0" smtClean="0"/>
              <a:t>まだ壊れていないところで実施</a:t>
            </a:r>
            <a:endParaRPr kumimoji="1" lang="ja-JP" altLang="en-US" dirty="0"/>
          </a:p>
        </p:txBody>
      </p:sp>
      <p:sp>
        <p:nvSpPr>
          <p:cNvPr id="5" name="スライド番号プレースホルダ 4"/>
          <p:cNvSpPr>
            <a:spLocks noGrp="1"/>
          </p:cNvSpPr>
          <p:nvPr>
            <p:ph type="sldNum" sz="quarter" idx="12"/>
          </p:nvPr>
        </p:nvSpPr>
        <p:spPr/>
        <p:txBody>
          <a:bodyPr/>
          <a:lstStyle/>
          <a:p>
            <a:pPr>
              <a:defRPr/>
            </a:pPr>
            <a:fld id="{24916978-17E5-438E-88E3-324A617FB455}" type="slidenum">
              <a:rPr lang="en-US" altLang="ja-JP" smtClean="0"/>
              <a:pPr>
                <a:defRPr/>
              </a:pPr>
              <a:t>31</a:t>
            </a:fld>
            <a:endParaRPr lang="en-US" altLang="ja-JP"/>
          </a:p>
        </p:txBody>
      </p:sp>
      <p:pic>
        <p:nvPicPr>
          <p:cNvPr id="14338" name="Picture 2"/>
          <p:cNvPicPr>
            <a:picLocks noGrp="1" noChangeAspect="1" noChangeArrowheads="1"/>
          </p:cNvPicPr>
          <p:nvPr>
            <p:ph idx="1"/>
          </p:nvPr>
        </p:nvPicPr>
        <p:blipFill>
          <a:blip r:embed="rId2" cstate="print"/>
          <a:srcRect/>
          <a:stretch>
            <a:fillRect/>
          </a:stretch>
        </p:blipFill>
        <p:spPr bwMode="auto">
          <a:xfrm>
            <a:off x="395536" y="1556792"/>
            <a:ext cx="8408057" cy="4680520"/>
          </a:xfrm>
          <a:prstGeom prst="rect">
            <a:avLst/>
          </a:prstGeom>
          <a:noFill/>
          <a:ln w="9525">
            <a:noFill/>
            <a:miter lim="800000"/>
            <a:headEnd/>
            <a:tailEnd/>
          </a:ln>
        </p:spPr>
      </p:pic>
      <p:pic>
        <p:nvPicPr>
          <p:cNvPr id="14339" name="Picture 3"/>
          <p:cNvPicPr>
            <a:picLocks noChangeAspect="1" noChangeArrowheads="1"/>
          </p:cNvPicPr>
          <p:nvPr/>
        </p:nvPicPr>
        <p:blipFill>
          <a:blip r:embed="rId3" cstate="print"/>
          <a:srcRect/>
          <a:stretch>
            <a:fillRect/>
          </a:stretch>
        </p:blipFill>
        <p:spPr bwMode="auto">
          <a:xfrm>
            <a:off x="323528" y="3501008"/>
            <a:ext cx="4288069" cy="2793876"/>
          </a:xfrm>
          <a:prstGeom prst="rect">
            <a:avLst/>
          </a:prstGeom>
          <a:noFill/>
          <a:ln w="9525">
            <a:noFill/>
            <a:miter lim="800000"/>
            <a:headEnd/>
            <a:tailEnd/>
          </a:ln>
        </p:spPr>
      </p:pic>
      <p:sp>
        <p:nvSpPr>
          <p:cNvPr id="10" name="テキスト ボックス 9"/>
          <p:cNvSpPr txBox="1"/>
          <p:nvPr/>
        </p:nvSpPr>
        <p:spPr>
          <a:xfrm>
            <a:off x="395536" y="3068960"/>
            <a:ext cx="3816424" cy="369332"/>
          </a:xfrm>
          <a:prstGeom prst="rect">
            <a:avLst/>
          </a:prstGeom>
          <a:noFill/>
        </p:spPr>
        <p:txBody>
          <a:bodyPr wrap="square" rtlCol="0">
            <a:spAutoFit/>
          </a:bodyPr>
          <a:lstStyle/>
          <a:p>
            <a:r>
              <a:rPr kumimoji="1" lang="ja-JP" altLang="en-US" sz="1800" dirty="0" smtClean="0"/>
              <a:t>Ｃ・</a:t>
            </a:r>
            <a:r>
              <a:rPr kumimoji="1" lang="en-US" altLang="ja-JP" sz="1800" dirty="0" smtClean="0"/>
              <a:t>φ</a:t>
            </a:r>
            <a:r>
              <a:rPr kumimoji="1" lang="ja-JP" altLang="en-US" sz="1800" dirty="0" smtClean="0"/>
              <a:t>同時計測、ばらつきも把握</a:t>
            </a:r>
            <a:endParaRPr kumimoji="1" lang="ja-JP" alt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anim calcmode="lin" valueType="num">
                                      <p:cBhvr additive="base">
                                        <p:cTn id="7" dur="500" fill="hold"/>
                                        <p:tgtEl>
                                          <p:spTgt spid="14339"/>
                                        </p:tgtEl>
                                        <p:attrNameLst>
                                          <p:attrName>ppt_x</p:attrName>
                                        </p:attrNameLst>
                                      </p:cBhvr>
                                      <p:tavLst>
                                        <p:tav tm="0">
                                          <p:val>
                                            <p:strVal val="#ppt_x"/>
                                          </p:val>
                                        </p:tav>
                                        <p:tav tm="100000">
                                          <p:val>
                                            <p:strVal val="#ppt_x"/>
                                          </p:val>
                                        </p:tav>
                                      </p:tavLst>
                                    </p:anim>
                                    <p:anim calcmode="lin" valueType="num">
                                      <p:cBhvr additive="base">
                                        <p:cTn id="8" dur="500" fill="hold"/>
                                        <p:tgtEl>
                                          <p:spTgt spid="143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Grp="1" noChangeAspect="1" noChangeArrowheads="1"/>
          </p:cNvPicPr>
          <p:nvPr>
            <p:ph sz="half" idx="2"/>
          </p:nvPr>
        </p:nvPicPr>
        <p:blipFill>
          <a:blip r:embed="rId2" cstate="print"/>
          <a:srcRect/>
          <a:stretch>
            <a:fillRect/>
          </a:stretch>
        </p:blipFill>
        <p:spPr bwMode="auto">
          <a:xfrm>
            <a:off x="5076056" y="188640"/>
            <a:ext cx="3810000" cy="2011144"/>
          </a:xfrm>
          <a:prstGeom prst="rect">
            <a:avLst/>
          </a:prstGeom>
          <a:noFill/>
          <a:ln w="9525">
            <a:noFill/>
            <a:miter lim="800000"/>
            <a:headEnd/>
            <a:tailEnd/>
          </a:ln>
        </p:spPr>
      </p:pic>
      <p:sp>
        <p:nvSpPr>
          <p:cNvPr id="4" name="スライド番号プレースホルダ 3"/>
          <p:cNvSpPr>
            <a:spLocks noGrp="1"/>
          </p:cNvSpPr>
          <p:nvPr>
            <p:ph type="sldNum" sz="quarter" idx="12"/>
          </p:nvPr>
        </p:nvSpPr>
        <p:spPr/>
        <p:txBody>
          <a:bodyPr/>
          <a:lstStyle/>
          <a:p>
            <a:pPr>
              <a:defRPr/>
            </a:pPr>
            <a:fld id="{E97F9EB7-8D54-4512-8E50-17CDCC0BC8B1}" type="slidenum">
              <a:rPr lang="en-US" altLang="ja-JP" smtClean="0"/>
              <a:pPr>
                <a:defRPr/>
              </a:pPr>
              <a:t>32</a:t>
            </a:fld>
            <a:endParaRPr lang="en-US" altLang="ja-JP"/>
          </a:p>
        </p:txBody>
      </p:sp>
      <p:pic>
        <p:nvPicPr>
          <p:cNvPr id="15362" name="Picture 2"/>
          <p:cNvPicPr>
            <a:picLocks noGrp="1" noChangeAspect="1" noChangeArrowheads="1"/>
          </p:cNvPicPr>
          <p:nvPr>
            <p:ph sz="half" idx="1"/>
          </p:nvPr>
        </p:nvPicPr>
        <p:blipFill>
          <a:blip r:embed="rId3" cstate="print"/>
          <a:srcRect/>
          <a:stretch>
            <a:fillRect/>
          </a:stretch>
        </p:blipFill>
        <p:spPr bwMode="auto">
          <a:xfrm>
            <a:off x="251520" y="2017094"/>
            <a:ext cx="6840760" cy="4459528"/>
          </a:xfrm>
          <a:prstGeom prst="rect">
            <a:avLst/>
          </a:prstGeom>
          <a:noFill/>
          <a:ln w="9525">
            <a:noFill/>
            <a:miter lim="800000"/>
            <a:headEnd/>
            <a:tailEnd/>
          </a:ln>
        </p:spPr>
      </p:pic>
      <p:sp>
        <p:nvSpPr>
          <p:cNvPr id="10" name="テキスト ボックス 9"/>
          <p:cNvSpPr txBox="1"/>
          <p:nvPr/>
        </p:nvSpPr>
        <p:spPr>
          <a:xfrm>
            <a:off x="323528" y="692696"/>
            <a:ext cx="4752528" cy="1200329"/>
          </a:xfrm>
          <a:prstGeom prst="rect">
            <a:avLst/>
          </a:prstGeom>
          <a:noFill/>
        </p:spPr>
        <p:txBody>
          <a:bodyPr wrap="square" rtlCol="0">
            <a:spAutoFit/>
          </a:bodyPr>
          <a:lstStyle/>
          <a:p>
            <a:r>
              <a:rPr kumimoji="1" lang="ja-JP" altLang="en-US" dirty="0" smtClean="0"/>
              <a:t>粘着力は大きな値ではないが、場所によってばらつきがある。安定計算にはやたらに効いてくる</a:t>
            </a:r>
            <a:endParaRPr kumimoji="1" lang="ja-JP" alt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683568" y="476672"/>
            <a:ext cx="7772400" cy="731168"/>
          </a:xfrm>
        </p:spPr>
        <p:txBody>
          <a:bodyPr/>
          <a:lstStyle/>
          <a:p>
            <a:r>
              <a:rPr kumimoji="1" lang="ja-JP" altLang="en-US" dirty="0" smtClean="0"/>
              <a:t>三軸圧縮試験もどき</a:t>
            </a:r>
            <a:endParaRPr kumimoji="1" lang="ja-JP" altLang="en-US" dirty="0"/>
          </a:p>
        </p:txBody>
      </p:sp>
      <p:sp>
        <p:nvSpPr>
          <p:cNvPr id="5" name="スライド番号プレースホルダ 4"/>
          <p:cNvSpPr>
            <a:spLocks noGrp="1"/>
          </p:cNvSpPr>
          <p:nvPr>
            <p:ph type="sldNum" sz="quarter" idx="12"/>
          </p:nvPr>
        </p:nvSpPr>
        <p:spPr/>
        <p:txBody>
          <a:bodyPr/>
          <a:lstStyle/>
          <a:p>
            <a:pPr>
              <a:defRPr/>
            </a:pPr>
            <a:fld id="{24916978-17E5-438E-88E3-324A617FB455}" type="slidenum">
              <a:rPr lang="en-US" altLang="ja-JP" smtClean="0"/>
              <a:pPr>
                <a:defRPr/>
              </a:pPr>
              <a:t>33</a:t>
            </a:fld>
            <a:endParaRPr lang="en-US" altLang="ja-JP"/>
          </a:p>
        </p:txBody>
      </p:sp>
      <p:pic>
        <p:nvPicPr>
          <p:cNvPr id="16386" name="Picture 2"/>
          <p:cNvPicPr>
            <a:picLocks noGrp="1" noChangeAspect="1" noChangeArrowheads="1"/>
          </p:cNvPicPr>
          <p:nvPr>
            <p:ph idx="1"/>
          </p:nvPr>
        </p:nvPicPr>
        <p:blipFill>
          <a:blip r:embed="rId2" cstate="print"/>
          <a:srcRect/>
          <a:stretch>
            <a:fillRect/>
          </a:stretch>
        </p:blipFill>
        <p:spPr bwMode="auto">
          <a:xfrm>
            <a:off x="827584" y="1196752"/>
            <a:ext cx="7077974" cy="5256584"/>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609600"/>
            <a:ext cx="8784976" cy="875184"/>
          </a:xfrm>
        </p:spPr>
        <p:txBody>
          <a:bodyPr/>
          <a:lstStyle/>
          <a:p>
            <a:r>
              <a:rPr kumimoji="1" lang="ja-JP" altLang="en-US" dirty="0" smtClean="0"/>
              <a:t>Ｃ・</a:t>
            </a:r>
            <a:r>
              <a:rPr kumimoji="1" lang="en-US" altLang="ja-JP" dirty="0" smtClean="0"/>
              <a:t>φ</a:t>
            </a:r>
            <a:r>
              <a:rPr kumimoji="1" lang="ja-JP" altLang="en-US" dirty="0" smtClean="0"/>
              <a:t>を計測すれば順算で再現できる</a:t>
            </a:r>
            <a:endParaRPr kumimoji="1" lang="ja-JP" altLang="en-US" dirty="0"/>
          </a:p>
        </p:txBody>
      </p:sp>
      <p:sp>
        <p:nvSpPr>
          <p:cNvPr id="5" name="スライド番号プレースホルダ 4"/>
          <p:cNvSpPr>
            <a:spLocks noGrp="1"/>
          </p:cNvSpPr>
          <p:nvPr>
            <p:ph type="sldNum" sz="quarter" idx="12"/>
          </p:nvPr>
        </p:nvSpPr>
        <p:spPr/>
        <p:txBody>
          <a:bodyPr/>
          <a:lstStyle/>
          <a:p>
            <a:pPr>
              <a:defRPr/>
            </a:pPr>
            <a:fld id="{24916978-17E5-438E-88E3-324A617FB455}" type="slidenum">
              <a:rPr lang="en-US" altLang="ja-JP" smtClean="0"/>
              <a:pPr>
                <a:defRPr/>
              </a:pPr>
              <a:t>34</a:t>
            </a:fld>
            <a:endParaRPr lang="en-US" altLang="ja-JP"/>
          </a:p>
        </p:txBody>
      </p:sp>
      <p:pic>
        <p:nvPicPr>
          <p:cNvPr id="52226" name="Picture 2"/>
          <p:cNvPicPr>
            <a:picLocks noGrp="1" noChangeAspect="1" noChangeArrowheads="1"/>
          </p:cNvPicPr>
          <p:nvPr>
            <p:ph sz="half" idx="1"/>
          </p:nvPr>
        </p:nvPicPr>
        <p:blipFill>
          <a:blip r:embed="rId3" cstate="print"/>
          <a:srcRect/>
          <a:stretch>
            <a:fillRect/>
          </a:stretch>
        </p:blipFill>
        <p:spPr bwMode="auto">
          <a:xfrm>
            <a:off x="323528" y="2420888"/>
            <a:ext cx="4011503" cy="4040572"/>
          </a:xfrm>
          <a:prstGeom prst="rect">
            <a:avLst/>
          </a:prstGeom>
          <a:noFill/>
          <a:ln w="9525">
            <a:noFill/>
            <a:miter lim="800000"/>
            <a:headEnd/>
            <a:tailEnd/>
          </a:ln>
        </p:spPr>
      </p:pic>
      <p:pic>
        <p:nvPicPr>
          <p:cNvPr id="52227" name="Picture 3"/>
          <p:cNvPicPr>
            <a:picLocks noGrp="1" noChangeAspect="1" noChangeArrowheads="1"/>
          </p:cNvPicPr>
          <p:nvPr>
            <p:ph sz="half" idx="2"/>
          </p:nvPr>
        </p:nvPicPr>
        <p:blipFill>
          <a:blip r:embed="rId4" cstate="print"/>
          <a:srcRect/>
          <a:stretch>
            <a:fillRect/>
          </a:stretch>
        </p:blipFill>
        <p:spPr bwMode="auto">
          <a:xfrm>
            <a:off x="4716016" y="3068960"/>
            <a:ext cx="3810000" cy="3431768"/>
          </a:xfrm>
          <a:prstGeom prst="rect">
            <a:avLst/>
          </a:prstGeom>
          <a:noFill/>
          <a:ln w="9525">
            <a:noFill/>
            <a:miter lim="800000"/>
            <a:headEnd/>
            <a:tailEnd/>
          </a:ln>
        </p:spPr>
      </p:pic>
      <p:pic>
        <p:nvPicPr>
          <p:cNvPr id="52228" name="Picture 4"/>
          <p:cNvPicPr>
            <a:picLocks noChangeAspect="1" noChangeArrowheads="1"/>
          </p:cNvPicPr>
          <p:nvPr/>
        </p:nvPicPr>
        <p:blipFill>
          <a:blip r:embed="rId5" cstate="print"/>
          <a:srcRect/>
          <a:stretch>
            <a:fillRect/>
          </a:stretch>
        </p:blipFill>
        <p:spPr bwMode="auto">
          <a:xfrm>
            <a:off x="4572000" y="1484784"/>
            <a:ext cx="3960440" cy="825092"/>
          </a:xfrm>
          <a:prstGeom prst="rect">
            <a:avLst/>
          </a:prstGeom>
          <a:noFill/>
          <a:ln w="9525">
            <a:noFill/>
            <a:miter lim="800000"/>
            <a:headEnd/>
            <a:tailEnd/>
          </a:ln>
        </p:spPr>
      </p:pic>
      <p:pic>
        <p:nvPicPr>
          <p:cNvPr id="52229" name="Picture 5"/>
          <p:cNvPicPr>
            <a:picLocks noChangeAspect="1" noChangeArrowheads="1"/>
          </p:cNvPicPr>
          <p:nvPr/>
        </p:nvPicPr>
        <p:blipFill>
          <a:blip r:embed="rId6" cstate="print"/>
          <a:srcRect/>
          <a:stretch>
            <a:fillRect/>
          </a:stretch>
        </p:blipFill>
        <p:spPr bwMode="auto">
          <a:xfrm>
            <a:off x="4283968" y="2348880"/>
            <a:ext cx="4566507" cy="504056"/>
          </a:xfrm>
          <a:prstGeom prst="rect">
            <a:avLst/>
          </a:prstGeom>
          <a:noFill/>
          <a:ln w="9525">
            <a:noFill/>
            <a:miter lim="800000"/>
            <a:headEnd/>
            <a:tailEnd/>
          </a:ln>
        </p:spPr>
      </p:pic>
      <p:sp>
        <p:nvSpPr>
          <p:cNvPr id="8" name="テキスト ボックス 7"/>
          <p:cNvSpPr txBox="1"/>
          <p:nvPr/>
        </p:nvSpPr>
        <p:spPr>
          <a:xfrm>
            <a:off x="3815408" y="0"/>
            <a:ext cx="5328592" cy="461665"/>
          </a:xfrm>
          <a:prstGeom prst="rect">
            <a:avLst/>
          </a:prstGeom>
          <a:noFill/>
        </p:spPr>
        <p:txBody>
          <a:bodyPr wrap="square" rtlCol="0">
            <a:spAutoFit/>
          </a:bodyPr>
          <a:lstStyle/>
          <a:p>
            <a:pPr algn="ctr"/>
            <a:r>
              <a:rPr kumimoji="1" lang="ja-JP" altLang="en-US" dirty="0" smtClean="0">
                <a:solidFill>
                  <a:schemeClr val="bg1"/>
                </a:solidFill>
              </a:rPr>
              <a:t>土層強度検査棒のｃ・</a:t>
            </a:r>
            <a:r>
              <a:rPr kumimoji="1" lang="en-US" altLang="ja-JP" dirty="0" smtClean="0">
                <a:solidFill>
                  <a:schemeClr val="bg1"/>
                </a:solidFill>
              </a:rPr>
              <a:t>φ</a:t>
            </a:r>
            <a:r>
              <a:rPr kumimoji="1" lang="ja-JP" altLang="en-US" dirty="0" smtClean="0">
                <a:solidFill>
                  <a:schemeClr val="bg1"/>
                </a:solidFill>
              </a:rPr>
              <a:t>を利用してみる</a:t>
            </a:r>
            <a:endParaRPr kumimoji="1" lang="ja-JP" altLang="en-US" dirty="0">
              <a:solidFill>
                <a:schemeClr val="bg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 4"/>
          <p:cNvSpPr>
            <a:spLocks noGrp="1"/>
          </p:cNvSpPr>
          <p:nvPr>
            <p:ph type="sldNum" sz="quarter" idx="12"/>
          </p:nvPr>
        </p:nvSpPr>
        <p:spPr/>
        <p:txBody>
          <a:bodyPr/>
          <a:lstStyle/>
          <a:p>
            <a:pPr>
              <a:defRPr/>
            </a:pPr>
            <a:fld id="{24916978-17E5-438E-88E3-324A617FB455}" type="slidenum">
              <a:rPr lang="en-US" altLang="ja-JP" smtClean="0"/>
              <a:pPr>
                <a:defRPr/>
              </a:pPr>
              <a:t>35</a:t>
            </a:fld>
            <a:endParaRPr lang="en-US" altLang="ja-JP"/>
          </a:p>
        </p:txBody>
      </p:sp>
      <p:pic>
        <p:nvPicPr>
          <p:cNvPr id="52226" name="Picture 2"/>
          <p:cNvPicPr>
            <a:picLocks noGrp="1" noChangeAspect="1" noChangeArrowheads="1"/>
          </p:cNvPicPr>
          <p:nvPr>
            <p:ph sz="half" idx="1"/>
          </p:nvPr>
        </p:nvPicPr>
        <p:blipFill>
          <a:blip r:embed="rId3" cstate="print"/>
          <a:srcRect/>
          <a:stretch>
            <a:fillRect/>
          </a:stretch>
        </p:blipFill>
        <p:spPr bwMode="auto">
          <a:xfrm>
            <a:off x="683568" y="1340768"/>
            <a:ext cx="5184576" cy="5222146"/>
          </a:xfrm>
          <a:prstGeom prst="rect">
            <a:avLst/>
          </a:prstGeom>
          <a:noFill/>
          <a:ln w="9525">
            <a:noFill/>
            <a:miter lim="800000"/>
            <a:headEnd/>
            <a:tailEnd/>
          </a:ln>
        </p:spPr>
      </p:pic>
      <p:pic>
        <p:nvPicPr>
          <p:cNvPr id="52228" name="Picture 4"/>
          <p:cNvPicPr>
            <a:picLocks noChangeAspect="1" noChangeArrowheads="1"/>
          </p:cNvPicPr>
          <p:nvPr/>
        </p:nvPicPr>
        <p:blipFill>
          <a:blip r:embed="rId4" cstate="print"/>
          <a:srcRect/>
          <a:stretch>
            <a:fillRect/>
          </a:stretch>
        </p:blipFill>
        <p:spPr bwMode="auto">
          <a:xfrm>
            <a:off x="4837922" y="1412776"/>
            <a:ext cx="4306078" cy="897100"/>
          </a:xfrm>
          <a:prstGeom prst="rect">
            <a:avLst/>
          </a:prstGeom>
          <a:noFill/>
          <a:ln w="9525">
            <a:noFill/>
            <a:miter lim="800000"/>
            <a:headEnd/>
            <a:tailEnd/>
          </a:ln>
        </p:spPr>
      </p:pic>
      <p:pic>
        <p:nvPicPr>
          <p:cNvPr id="52229" name="Picture 5"/>
          <p:cNvPicPr>
            <a:picLocks noChangeAspect="1" noChangeArrowheads="1"/>
          </p:cNvPicPr>
          <p:nvPr/>
        </p:nvPicPr>
        <p:blipFill>
          <a:blip r:embed="rId5" cstate="print"/>
          <a:srcRect/>
          <a:stretch>
            <a:fillRect/>
          </a:stretch>
        </p:blipFill>
        <p:spPr bwMode="auto">
          <a:xfrm>
            <a:off x="2483768" y="5805264"/>
            <a:ext cx="6523581" cy="720080"/>
          </a:xfrm>
          <a:prstGeom prst="rect">
            <a:avLst/>
          </a:prstGeom>
          <a:noFill/>
          <a:ln w="9525">
            <a:noFill/>
            <a:miter lim="800000"/>
            <a:headEnd/>
            <a:tailEnd/>
          </a:ln>
        </p:spPr>
      </p:pic>
      <p:sp>
        <p:nvSpPr>
          <p:cNvPr id="8" name="テキスト ボックス 7"/>
          <p:cNvSpPr txBox="1"/>
          <p:nvPr/>
        </p:nvSpPr>
        <p:spPr>
          <a:xfrm>
            <a:off x="3815408" y="0"/>
            <a:ext cx="5328592" cy="461665"/>
          </a:xfrm>
          <a:prstGeom prst="rect">
            <a:avLst/>
          </a:prstGeom>
          <a:noFill/>
        </p:spPr>
        <p:txBody>
          <a:bodyPr wrap="square" rtlCol="0">
            <a:spAutoFit/>
          </a:bodyPr>
          <a:lstStyle/>
          <a:p>
            <a:pPr algn="ctr"/>
            <a:r>
              <a:rPr kumimoji="1" lang="ja-JP" altLang="en-US" dirty="0" smtClean="0">
                <a:solidFill>
                  <a:schemeClr val="bg1"/>
                </a:solidFill>
              </a:rPr>
              <a:t>土層強度検査棒のｃ・</a:t>
            </a:r>
            <a:r>
              <a:rPr kumimoji="1" lang="en-US" altLang="ja-JP" dirty="0" smtClean="0">
                <a:solidFill>
                  <a:schemeClr val="bg1"/>
                </a:solidFill>
              </a:rPr>
              <a:t>φ</a:t>
            </a:r>
            <a:r>
              <a:rPr kumimoji="1" lang="ja-JP" altLang="en-US" dirty="0" smtClean="0">
                <a:solidFill>
                  <a:schemeClr val="bg1"/>
                </a:solidFill>
              </a:rPr>
              <a:t>を利用してみる</a:t>
            </a:r>
            <a:endParaRPr kumimoji="1" lang="ja-JP" altLang="en-US" dirty="0">
              <a:solidFill>
                <a:schemeClr val="bg1"/>
              </a:solidFill>
            </a:endParaRPr>
          </a:p>
        </p:txBody>
      </p:sp>
      <p:sp>
        <p:nvSpPr>
          <p:cNvPr id="10" name="タイトル 9"/>
          <p:cNvSpPr>
            <a:spLocks noGrp="1"/>
          </p:cNvSpPr>
          <p:nvPr>
            <p:ph type="title"/>
          </p:nvPr>
        </p:nvSpPr>
        <p:spPr>
          <a:xfrm>
            <a:off x="685800" y="609600"/>
            <a:ext cx="7772400" cy="731168"/>
          </a:xfrm>
        </p:spPr>
        <p:txBody>
          <a:bodyPr/>
          <a:lstStyle/>
          <a:p>
            <a:r>
              <a:rPr lang="ja-JP" altLang="en-US" dirty="0" smtClean="0"/>
              <a:t>崩壊前の</a:t>
            </a:r>
            <a:r>
              <a:rPr kumimoji="1" lang="ja-JP" altLang="en-US" dirty="0" smtClean="0"/>
              <a:t>斜面は存在できた！</a:t>
            </a:r>
            <a:endParaRPr kumimoji="1" lang="ja-JP" altLang="en-US" dirty="0"/>
          </a:p>
        </p:txBody>
      </p:sp>
      <p:sp>
        <p:nvSpPr>
          <p:cNvPr id="9" name="テキスト ボックス 8"/>
          <p:cNvSpPr txBox="1"/>
          <p:nvPr/>
        </p:nvSpPr>
        <p:spPr>
          <a:xfrm>
            <a:off x="5940152" y="3140968"/>
            <a:ext cx="2952328" cy="46166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kumimoji="1" lang="ja-JP" altLang="en-US" dirty="0" smtClean="0"/>
              <a:t>順算に使えそうだ！</a:t>
            </a:r>
            <a:endParaRPr kumimoji="1" lang="ja-JP" alt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 4"/>
          <p:cNvSpPr>
            <a:spLocks noGrp="1"/>
          </p:cNvSpPr>
          <p:nvPr>
            <p:ph type="sldNum" sz="quarter" idx="12"/>
          </p:nvPr>
        </p:nvSpPr>
        <p:spPr/>
        <p:txBody>
          <a:bodyPr/>
          <a:lstStyle/>
          <a:p>
            <a:pPr>
              <a:defRPr/>
            </a:pPr>
            <a:fld id="{24916978-17E5-438E-88E3-324A617FB455}" type="slidenum">
              <a:rPr lang="en-US" altLang="ja-JP" smtClean="0"/>
              <a:pPr>
                <a:defRPr/>
              </a:pPr>
              <a:t>36</a:t>
            </a:fld>
            <a:endParaRPr lang="en-US" altLang="ja-JP"/>
          </a:p>
        </p:txBody>
      </p:sp>
      <p:pic>
        <p:nvPicPr>
          <p:cNvPr id="52227" name="Picture 3"/>
          <p:cNvPicPr>
            <a:picLocks noGrp="1" noChangeAspect="1" noChangeArrowheads="1"/>
          </p:cNvPicPr>
          <p:nvPr>
            <p:ph sz="half" idx="2"/>
          </p:nvPr>
        </p:nvPicPr>
        <p:blipFill>
          <a:blip r:embed="rId3" cstate="print"/>
          <a:srcRect/>
          <a:stretch>
            <a:fillRect/>
          </a:stretch>
        </p:blipFill>
        <p:spPr bwMode="auto">
          <a:xfrm>
            <a:off x="251520" y="692696"/>
            <a:ext cx="6330280" cy="5701851"/>
          </a:xfrm>
          <a:prstGeom prst="rect">
            <a:avLst/>
          </a:prstGeom>
          <a:noFill/>
          <a:ln w="9525">
            <a:noFill/>
            <a:miter lim="800000"/>
            <a:headEnd/>
            <a:tailEnd/>
          </a:ln>
        </p:spPr>
      </p:pic>
      <p:sp>
        <p:nvSpPr>
          <p:cNvPr id="8" name="テキスト ボックス 7"/>
          <p:cNvSpPr txBox="1"/>
          <p:nvPr/>
        </p:nvSpPr>
        <p:spPr>
          <a:xfrm>
            <a:off x="3815408" y="0"/>
            <a:ext cx="5328592" cy="461665"/>
          </a:xfrm>
          <a:prstGeom prst="rect">
            <a:avLst/>
          </a:prstGeom>
          <a:noFill/>
        </p:spPr>
        <p:txBody>
          <a:bodyPr wrap="square" rtlCol="0">
            <a:spAutoFit/>
          </a:bodyPr>
          <a:lstStyle/>
          <a:p>
            <a:pPr algn="ctr"/>
            <a:r>
              <a:rPr kumimoji="1" lang="ja-JP" altLang="en-US" dirty="0" smtClean="0">
                <a:solidFill>
                  <a:schemeClr val="bg1"/>
                </a:solidFill>
              </a:rPr>
              <a:t>土層強度検査棒のｃ・</a:t>
            </a:r>
            <a:r>
              <a:rPr kumimoji="1" lang="en-US" altLang="ja-JP" dirty="0" smtClean="0">
                <a:solidFill>
                  <a:schemeClr val="bg1"/>
                </a:solidFill>
              </a:rPr>
              <a:t>φ</a:t>
            </a:r>
            <a:r>
              <a:rPr kumimoji="1" lang="ja-JP" altLang="en-US" dirty="0" smtClean="0">
                <a:solidFill>
                  <a:schemeClr val="bg1"/>
                </a:solidFill>
              </a:rPr>
              <a:t>を利用してみる</a:t>
            </a:r>
            <a:endParaRPr kumimoji="1" lang="ja-JP" altLang="en-US" dirty="0">
              <a:solidFill>
                <a:schemeClr val="bg1"/>
              </a:solidFill>
            </a:endParaRPr>
          </a:p>
        </p:txBody>
      </p:sp>
      <p:sp>
        <p:nvSpPr>
          <p:cNvPr id="13" name="フリーフォーム 12"/>
          <p:cNvSpPr/>
          <p:nvPr/>
        </p:nvSpPr>
        <p:spPr>
          <a:xfrm>
            <a:off x="1377907" y="3043332"/>
            <a:ext cx="4423144" cy="2945218"/>
          </a:xfrm>
          <a:custGeom>
            <a:avLst/>
            <a:gdLst>
              <a:gd name="connsiteX0" fmla="*/ 0 w 4423144"/>
              <a:gd name="connsiteY0" fmla="*/ 2945218 h 2945218"/>
              <a:gd name="connsiteX1" fmla="*/ 520995 w 4423144"/>
              <a:gd name="connsiteY1" fmla="*/ 2668772 h 2945218"/>
              <a:gd name="connsiteX2" fmla="*/ 1190846 w 4423144"/>
              <a:gd name="connsiteY2" fmla="*/ 2158409 h 2945218"/>
              <a:gd name="connsiteX3" fmla="*/ 1871330 w 4423144"/>
              <a:gd name="connsiteY3" fmla="*/ 1679944 h 2945218"/>
              <a:gd name="connsiteX4" fmla="*/ 3094074 w 4423144"/>
              <a:gd name="connsiteY4" fmla="*/ 818707 h 2945218"/>
              <a:gd name="connsiteX5" fmla="*/ 3902149 w 4423144"/>
              <a:gd name="connsiteY5" fmla="*/ 287079 h 2945218"/>
              <a:gd name="connsiteX6" fmla="*/ 4327451 w 4423144"/>
              <a:gd name="connsiteY6" fmla="*/ 63795 h 2945218"/>
              <a:gd name="connsiteX7" fmla="*/ 4423144 w 4423144"/>
              <a:gd name="connsiteY7" fmla="*/ 0 h 2945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23144" h="2945218">
                <a:moveTo>
                  <a:pt x="0" y="2945218"/>
                </a:moveTo>
                <a:cubicBezTo>
                  <a:pt x="161260" y="2872562"/>
                  <a:pt x="322521" y="2799907"/>
                  <a:pt x="520995" y="2668772"/>
                </a:cubicBezTo>
                <a:cubicBezTo>
                  <a:pt x="719469" y="2537637"/>
                  <a:pt x="965790" y="2323214"/>
                  <a:pt x="1190846" y="2158409"/>
                </a:cubicBezTo>
                <a:cubicBezTo>
                  <a:pt x="1415902" y="1993604"/>
                  <a:pt x="1871330" y="1679944"/>
                  <a:pt x="1871330" y="1679944"/>
                </a:cubicBezTo>
                <a:lnTo>
                  <a:pt x="3094074" y="818707"/>
                </a:lnTo>
                <a:cubicBezTo>
                  <a:pt x="3432544" y="586563"/>
                  <a:pt x="3696586" y="412898"/>
                  <a:pt x="3902149" y="287079"/>
                </a:cubicBezTo>
                <a:cubicBezTo>
                  <a:pt x="4107712" y="161260"/>
                  <a:pt x="4240619" y="111641"/>
                  <a:pt x="4327451" y="63795"/>
                </a:cubicBezTo>
                <a:cubicBezTo>
                  <a:pt x="4414283" y="15949"/>
                  <a:pt x="4418713" y="7974"/>
                  <a:pt x="4423144" y="0"/>
                </a:cubicBezTo>
              </a:path>
            </a:pathLst>
          </a:custGeom>
          <a:ln w="28575">
            <a:solidFill>
              <a:srgbClr val="0070C0"/>
            </a:solidFill>
            <a:prstDash val="lg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 name="タイトル 1"/>
          <p:cNvSpPr>
            <a:spLocks noGrp="1"/>
          </p:cNvSpPr>
          <p:nvPr>
            <p:ph type="title"/>
          </p:nvPr>
        </p:nvSpPr>
        <p:spPr>
          <a:xfrm>
            <a:off x="6372200" y="1412776"/>
            <a:ext cx="2592288" cy="2880320"/>
          </a:xfrm>
        </p:spPr>
        <p:txBody>
          <a:bodyPr/>
          <a:lstStyle/>
          <a:p>
            <a:r>
              <a:rPr kumimoji="1" lang="ja-JP" altLang="en-US" sz="3600" dirty="0" smtClean="0"/>
              <a:t>地下水位が上昇すると</a:t>
            </a:r>
            <a:r>
              <a:rPr kumimoji="1" lang="en-US" altLang="ja-JP" sz="3600" dirty="0" smtClean="0"/>
              <a:t>Fs&lt;1.0</a:t>
            </a:r>
            <a:r>
              <a:rPr kumimoji="1" lang="ja-JP" altLang="en-US" sz="3600" dirty="0" smtClean="0"/>
              <a:t>となった時点で崩壊が発生</a:t>
            </a:r>
            <a:endParaRPr kumimoji="1" lang="ja-JP" altLang="en-US" sz="3600" dirty="0"/>
          </a:p>
        </p:txBody>
      </p:sp>
      <p:sp>
        <p:nvSpPr>
          <p:cNvPr id="14" name="テキスト ボックス 13"/>
          <p:cNvSpPr txBox="1"/>
          <p:nvPr/>
        </p:nvSpPr>
        <p:spPr>
          <a:xfrm>
            <a:off x="2915816" y="5805264"/>
            <a:ext cx="2232248"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en-US" altLang="ja-JP" dirty="0" smtClean="0"/>
              <a:t>Reasonable!</a:t>
            </a:r>
            <a:endParaRPr kumimoji="1" lang="ja-JP"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515144"/>
          </a:xfrm>
        </p:spPr>
        <p:txBody>
          <a:bodyPr/>
          <a:lstStyle/>
          <a:p>
            <a:r>
              <a:rPr kumimoji="1" lang="ja-JP" altLang="en-US" sz="3200" dirty="0" smtClean="0"/>
              <a:t>Ｃ・</a:t>
            </a:r>
            <a:r>
              <a:rPr kumimoji="1" lang="en-US" altLang="ja-JP" sz="3200" dirty="0" smtClean="0"/>
              <a:t>φ</a:t>
            </a:r>
            <a:r>
              <a:rPr kumimoji="1" lang="ja-JP" altLang="en-US" sz="3200" dirty="0" smtClean="0"/>
              <a:t>がわかると水頭だけが未知数になる</a:t>
            </a:r>
            <a:endParaRPr kumimoji="1" lang="ja-JP" altLang="en-US" sz="3200" dirty="0"/>
          </a:p>
        </p:txBody>
      </p:sp>
      <p:sp>
        <p:nvSpPr>
          <p:cNvPr id="5" name="スライド番号プレースホルダ 4"/>
          <p:cNvSpPr>
            <a:spLocks noGrp="1"/>
          </p:cNvSpPr>
          <p:nvPr>
            <p:ph type="sldNum" sz="quarter" idx="12"/>
          </p:nvPr>
        </p:nvSpPr>
        <p:spPr/>
        <p:txBody>
          <a:bodyPr/>
          <a:lstStyle/>
          <a:p>
            <a:pPr>
              <a:defRPr/>
            </a:pPr>
            <a:fld id="{24916978-17E5-438E-88E3-324A617FB455}" type="slidenum">
              <a:rPr lang="en-US" altLang="ja-JP" smtClean="0"/>
              <a:pPr>
                <a:defRPr/>
              </a:pPr>
              <a:t>37</a:t>
            </a:fld>
            <a:endParaRPr lang="en-US" altLang="ja-JP"/>
          </a:p>
        </p:txBody>
      </p:sp>
      <p:pic>
        <p:nvPicPr>
          <p:cNvPr id="46082" name="Picture 2"/>
          <p:cNvPicPr>
            <a:picLocks noGrp="1" noChangeAspect="1" noChangeArrowheads="1"/>
          </p:cNvPicPr>
          <p:nvPr>
            <p:ph sz="half" idx="1"/>
          </p:nvPr>
        </p:nvPicPr>
        <p:blipFill>
          <a:blip r:embed="rId3" cstate="print"/>
          <a:srcRect/>
          <a:stretch>
            <a:fillRect/>
          </a:stretch>
        </p:blipFill>
        <p:spPr bwMode="auto">
          <a:xfrm>
            <a:off x="251520" y="1916832"/>
            <a:ext cx="4257278" cy="3058145"/>
          </a:xfrm>
          <a:prstGeom prst="rect">
            <a:avLst/>
          </a:prstGeom>
          <a:noFill/>
          <a:ln w="9525">
            <a:noFill/>
            <a:miter lim="800000"/>
            <a:headEnd/>
            <a:tailEnd/>
          </a:ln>
        </p:spPr>
      </p:pic>
      <p:sp>
        <p:nvSpPr>
          <p:cNvPr id="7" name="テキスト ボックス 6"/>
          <p:cNvSpPr txBox="1"/>
          <p:nvPr/>
        </p:nvSpPr>
        <p:spPr>
          <a:xfrm>
            <a:off x="179512" y="5373216"/>
            <a:ext cx="4392488" cy="10772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kumimoji="1" lang="ja-JP" altLang="en-US" sz="1600" b="1" dirty="0" smtClean="0"/>
              <a:t>自然斜面は「安全側を見て地表まで地下水が満たされた」くらいでは容易に崩壊しないことが順算でわかる。被圧水頭がかかって初めて崩壊するようだ。</a:t>
            </a:r>
            <a:endParaRPr kumimoji="1" lang="ja-JP" altLang="en-US" sz="1600" b="1" dirty="0"/>
          </a:p>
        </p:txBody>
      </p:sp>
      <p:pic>
        <p:nvPicPr>
          <p:cNvPr id="46083" name="Picture 3"/>
          <p:cNvPicPr>
            <a:picLocks noGrp="1" noChangeAspect="1" noChangeArrowheads="1"/>
          </p:cNvPicPr>
          <p:nvPr>
            <p:ph sz="half" idx="2"/>
          </p:nvPr>
        </p:nvPicPr>
        <p:blipFill>
          <a:blip r:embed="rId4" cstate="print"/>
          <a:srcRect/>
          <a:stretch>
            <a:fillRect/>
          </a:stretch>
        </p:blipFill>
        <p:spPr bwMode="auto">
          <a:xfrm>
            <a:off x="4644008" y="1785061"/>
            <a:ext cx="4176464" cy="2322397"/>
          </a:xfrm>
          <a:prstGeom prst="rect">
            <a:avLst/>
          </a:prstGeom>
          <a:noFill/>
          <a:ln w="9525">
            <a:noFill/>
            <a:miter lim="800000"/>
            <a:headEnd/>
            <a:tailEnd/>
          </a:ln>
        </p:spPr>
      </p:pic>
      <p:pic>
        <p:nvPicPr>
          <p:cNvPr id="46084" name="Picture 4"/>
          <p:cNvPicPr>
            <a:picLocks noChangeAspect="1" noChangeArrowheads="1"/>
          </p:cNvPicPr>
          <p:nvPr/>
        </p:nvPicPr>
        <p:blipFill>
          <a:blip r:embed="rId5" cstate="print"/>
          <a:srcRect/>
          <a:stretch>
            <a:fillRect/>
          </a:stretch>
        </p:blipFill>
        <p:spPr bwMode="auto">
          <a:xfrm>
            <a:off x="4644007" y="4365104"/>
            <a:ext cx="4137847" cy="1728192"/>
          </a:xfrm>
          <a:prstGeom prst="rect">
            <a:avLst/>
          </a:prstGeom>
          <a:noFill/>
          <a:ln w="9525">
            <a:noFill/>
            <a:miter lim="800000"/>
            <a:headEnd/>
            <a:tailEnd/>
          </a:ln>
        </p:spPr>
      </p:pic>
      <p:sp>
        <p:nvSpPr>
          <p:cNvPr id="10" name="テキスト ボックス 9"/>
          <p:cNvSpPr txBox="1"/>
          <p:nvPr/>
        </p:nvSpPr>
        <p:spPr>
          <a:xfrm>
            <a:off x="323528" y="1196752"/>
            <a:ext cx="8424936"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kumimoji="1" lang="ja-JP" altLang="en-US" dirty="0" smtClean="0"/>
              <a:t>土質工学は崩壊時水圧を極めて甘く評価している、と思う</a:t>
            </a:r>
            <a:endParaRPr kumimoji="1" lang="ja-JP" altLang="en-US" dirty="0"/>
          </a:p>
        </p:txBody>
      </p:sp>
      <p:sp>
        <p:nvSpPr>
          <p:cNvPr id="11" name="テキスト ボックス 10"/>
          <p:cNvSpPr txBox="1"/>
          <p:nvPr/>
        </p:nvSpPr>
        <p:spPr>
          <a:xfrm>
            <a:off x="4427984" y="0"/>
            <a:ext cx="3744416" cy="461665"/>
          </a:xfrm>
          <a:prstGeom prst="rect">
            <a:avLst/>
          </a:prstGeom>
          <a:noFill/>
        </p:spPr>
        <p:txBody>
          <a:bodyPr wrap="square" rtlCol="0">
            <a:spAutoFit/>
          </a:bodyPr>
          <a:lstStyle/>
          <a:p>
            <a:r>
              <a:rPr kumimoji="1" lang="ja-JP" altLang="en-US" dirty="0" smtClean="0">
                <a:solidFill>
                  <a:schemeClr val="bg1"/>
                </a:solidFill>
              </a:rPr>
              <a:t>被災箇所の再現の場合</a:t>
            </a:r>
            <a:endParaRPr kumimoji="1" lang="ja-JP" altLang="en-US" dirty="0">
              <a:solidFill>
                <a:schemeClr val="bg1"/>
              </a:solidFill>
            </a:endParaRPr>
          </a:p>
        </p:txBody>
      </p:sp>
      <p:sp>
        <p:nvSpPr>
          <p:cNvPr id="12" name="テキスト ボックス 11"/>
          <p:cNvSpPr txBox="1"/>
          <p:nvPr/>
        </p:nvSpPr>
        <p:spPr>
          <a:xfrm>
            <a:off x="1115616" y="1700808"/>
            <a:ext cx="1296144" cy="461665"/>
          </a:xfrm>
          <a:prstGeom prst="rect">
            <a:avLst/>
          </a:prstGeom>
          <a:noFill/>
        </p:spPr>
        <p:txBody>
          <a:bodyPr wrap="square" rtlCol="0">
            <a:spAutoFit/>
          </a:bodyPr>
          <a:lstStyle/>
          <a:p>
            <a:r>
              <a:rPr kumimoji="1" lang="ja-JP" altLang="en-US" dirty="0" smtClean="0"/>
              <a:t>某鉄道</a:t>
            </a:r>
            <a:endParaRPr kumimoji="1" lang="ja-JP" altLang="en-US" dirty="0"/>
          </a:p>
        </p:txBody>
      </p:sp>
      <p:sp>
        <p:nvSpPr>
          <p:cNvPr id="13" name="テキスト ボックス 12"/>
          <p:cNvSpPr txBox="1"/>
          <p:nvPr/>
        </p:nvSpPr>
        <p:spPr>
          <a:xfrm>
            <a:off x="323528" y="4797152"/>
            <a:ext cx="1296144" cy="461665"/>
          </a:xfrm>
          <a:prstGeom prst="rect">
            <a:avLst/>
          </a:prstGeom>
          <a:noFill/>
        </p:spPr>
        <p:txBody>
          <a:bodyPr wrap="square" rtlCol="0">
            <a:spAutoFit/>
          </a:bodyPr>
          <a:lstStyle/>
          <a:p>
            <a:r>
              <a:rPr kumimoji="1" lang="ja-JP" altLang="en-US" dirty="0" smtClean="0"/>
              <a:t>庄原</a:t>
            </a:r>
            <a:endParaRPr kumimoji="1" lang="ja-JP" alt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515144"/>
          </a:xfrm>
        </p:spPr>
        <p:txBody>
          <a:bodyPr/>
          <a:lstStyle/>
          <a:p>
            <a:r>
              <a:rPr kumimoji="1" lang="ja-JP" altLang="en-US" sz="3200" dirty="0" smtClean="0"/>
              <a:t>残るは水圧だ！</a:t>
            </a:r>
            <a:endParaRPr kumimoji="1" lang="ja-JP" altLang="en-US" sz="3200" dirty="0"/>
          </a:p>
        </p:txBody>
      </p:sp>
      <p:sp>
        <p:nvSpPr>
          <p:cNvPr id="5" name="スライド番号プレースホルダ 4"/>
          <p:cNvSpPr>
            <a:spLocks noGrp="1"/>
          </p:cNvSpPr>
          <p:nvPr>
            <p:ph type="sldNum" sz="quarter" idx="12"/>
          </p:nvPr>
        </p:nvSpPr>
        <p:spPr/>
        <p:txBody>
          <a:bodyPr/>
          <a:lstStyle/>
          <a:p>
            <a:pPr>
              <a:defRPr/>
            </a:pPr>
            <a:fld id="{24916978-17E5-438E-88E3-324A617FB455}" type="slidenum">
              <a:rPr lang="en-US" altLang="ja-JP" smtClean="0"/>
              <a:pPr>
                <a:defRPr/>
              </a:pPr>
              <a:t>38</a:t>
            </a:fld>
            <a:endParaRPr lang="en-US" altLang="ja-JP"/>
          </a:p>
        </p:txBody>
      </p:sp>
      <p:pic>
        <p:nvPicPr>
          <p:cNvPr id="46083" name="Picture 3"/>
          <p:cNvPicPr>
            <a:picLocks noGrp="1" noChangeAspect="1" noChangeArrowheads="1"/>
          </p:cNvPicPr>
          <p:nvPr>
            <p:ph sz="half" idx="2"/>
          </p:nvPr>
        </p:nvPicPr>
        <p:blipFill>
          <a:blip r:embed="rId3" cstate="print"/>
          <a:srcRect/>
          <a:stretch>
            <a:fillRect/>
          </a:stretch>
        </p:blipFill>
        <p:spPr bwMode="auto">
          <a:xfrm>
            <a:off x="179512" y="1196752"/>
            <a:ext cx="8705208" cy="4840685"/>
          </a:xfrm>
          <a:prstGeom prst="rect">
            <a:avLst/>
          </a:prstGeom>
          <a:noFill/>
          <a:ln w="9525">
            <a:noFill/>
            <a:miter lim="800000"/>
            <a:headEnd/>
            <a:tailEnd/>
          </a:ln>
        </p:spPr>
      </p:pic>
      <p:sp>
        <p:nvSpPr>
          <p:cNvPr id="11" name="テキスト ボックス 10"/>
          <p:cNvSpPr txBox="1"/>
          <p:nvPr/>
        </p:nvSpPr>
        <p:spPr>
          <a:xfrm>
            <a:off x="4427984" y="0"/>
            <a:ext cx="3744416" cy="461665"/>
          </a:xfrm>
          <a:prstGeom prst="rect">
            <a:avLst/>
          </a:prstGeom>
          <a:noFill/>
        </p:spPr>
        <p:txBody>
          <a:bodyPr wrap="square" rtlCol="0">
            <a:spAutoFit/>
          </a:bodyPr>
          <a:lstStyle/>
          <a:p>
            <a:r>
              <a:rPr kumimoji="1" lang="ja-JP" altLang="en-US" dirty="0" smtClean="0">
                <a:solidFill>
                  <a:schemeClr val="bg1"/>
                </a:solidFill>
              </a:rPr>
              <a:t>被災箇所の再現の場合</a:t>
            </a:r>
            <a:endParaRPr kumimoji="1" lang="ja-JP" altLang="en-US" dirty="0">
              <a:solidFill>
                <a:schemeClr val="bg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251520" y="609600"/>
            <a:ext cx="8640960" cy="731168"/>
          </a:xfrm>
        </p:spPr>
        <p:txBody>
          <a:bodyPr/>
          <a:lstStyle/>
          <a:p>
            <a:r>
              <a:rPr kumimoji="1" lang="ja-JP" altLang="en-US" dirty="0" smtClean="0"/>
              <a:t>岩は水圧で吹き飛ばされた（仮説）</a:t>
            </a:r>
            <a:endParaRPr kumimoji="1" lang="ja-JP" altLang="en-US" dirty="0"/>
          </a:p>
        </p:txBody>
      </p:sp>
      <p:pic>
        <p:nvPicPr>
          <p:cNvPr id="8" name="コンテンツ プレースホルダ 7" descr="Animationｈｉｓｉｋａｒｉ.gif"/>
          <p:cNvPicPr>
            <a:picLocks noGrp="1" noChangeAspect="1"/>
          </p:cNvPicPr>
          <p:nvPr>
            <p:ph idx="1"/>
          </p:nvPr>
        </p:nvPicPr>
        <p:blipFill>
          <a:blip r:embed="rId2" cstate="print"/>
          <a:stretch>
            <a:fillRect/>
          </a:stretch>
        </p:blipFill>
        <p:spPr>
          <a:xfrm>
            <a:off x="971600" y="1484784"/>
            <a:ext cx="7128792" cy="5025798"/>
          </a:xfrm>
        </p:spPr>
      </p:pic>
      <p:sp>
        <p:nvSpPr>
          <p:cNvPr id="5" name="スライド番号プレースホルダ 4"/>
          <p:cNvSpPr>
            <a:spLocks noGrp="1"/>
          </p:cNvSpPr>
          <p:nvPr>
            <p:ph type="sldNum" sz="quarter" idx="12"/>
          </p:nvPr>
        </p:nvSpPr>
        <p:spPr/>
        <p:txBody>
          <a:bodyPr/>
          <a:lstStyle/>
          <a:p>
            <a:pPr>
              <a:defRPr/>
            </a:pPr>
            <a:fld id="{24916978-17E5-438E-88E3-324A617FB455}" type="slidenum">
              <a:rPr lang="en-US" altLang="ja-JP" smtClean="0"/>
              <a:pPr>
                <a:defRPr/>
              </a:pPr>
              <a:t>39</a:t>
            </a:fld>
            <a:endParaRPr lang="en-US" altLang="ja-JP"/>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2315344"/>
          </a:xfrm>
        </p:spPr>
        <p:txBody>
          <a:bodyPr/>
          <a:lstStyle/>
          <a:p>
            <a:r>
              <a:rPr kumimoji="1" lang="ja-JP" altLang="en-US" dirty="0" smtClean="0"/>
              <a:t>まだ壊れていない土構造物の</a:t>
            </a:r>
            <a:r>
              <a:rPr kumimoji="1" lang="en-US" altLang="ja-JP" dirty="0" smtClean="0"/>
              <a:t/>
            </a:r>
            <a:br>
              <a:rPr kumimoji="1" lang="en-US" altLang="ja-JP" dirty="0" smtClean="0"/>
            </a:br>
            <a:r>
              <a:rPr kumimoji="1" lang="ja-JP" altLang="en-US" dirty="0" smtClean="0"/>
              <a:t>危険性を事前に察知して</a:t>
            </a:r>
            <a:r>
              <a:rPr kumimoji="1" lang="en-US" altLang="ja-JP" dirty="0" smtClean="0"/>
              <a:t/>
            </a:r>
            <a:br>
              <a:rPr kumimoji="1" lang="en-US" altLang="ja-JP" dirty="0" smtClean="0"/>
            </a:br>
            <a:r>
              <a:rPr kumimoji="1" lang="ja-JP" altLang="en-US" dirty="0" smtClean="0"/>
              <a:t>予防したことありますか？</a:t>
            </a:r>
            <a:endParaRPr kumimoji="1" lang="ja-JP" altLang="en-US" dirty="0"/>
          </a:p>
        </p:txBody>
      </p:sp>
      <p:sp>
        <p:nvSpPr>
          <p:cNvPr id="5" name="コンテンツ プレースホルダ 4"/>
          <p:cNvSpPr>
            <a:spLocks noGrp="1"/>
          </p:cNvSpPr>
          <p:nvPr>
            <p:ph sz="half" idx="1"/>
          </p:nvPr>
        </p:nvSpPr>
        <p:spPr>
          <a:xfrm>
            <a:off x="971600" y="4365104"/>
            <a:ext cx="7198568" cy="1080120"/>
          </a:xfrm>
        </p:spPr>
        <p:txBody>
          <a:bodyPr/>
          <a:lstStyle/>
          <a:p>
            <a:r>
              <a:rPr kumimoji="1" lang="ja-JP" altLang="en-US" dirty="0" smtClean="0"/>
              <a:t>「ない」と答えた人は、なぜできなかったのですか？</a:t>
            </a:r>
            <a:endParaRPr kumimoji="1" lang="ja-JP" altLang="en-US" dirty="0"/>
          </a:p>
        </p:txBody>
      </p:sp>
      <p:sp>
        <p:nvSpPr>
          <p:cNvPr id="6" name="コンテンツ プレースホルダ 5"/>
          <p:cNvSpPr>
            <a:spLocks noGrp="1"/>
          </p:cNvSpPr>
          <p:nvPr>
            <p:ph sz="half" idx="2"/>
          </p:nvPr>
        </p:nvSpPr>
        <p:spPr>
          <a:xfrm>
            <a:off x="971600" y="3212976"/>
            <a:ext cx="6840760" cy="864096"/>
          </a:xfrm>
        </p:spPr>
        <p:txBody>
          <a:bodyPr/>
          <a:lstStyle/>
          <a:p>
            <a:r>
              <a:rPr kumimoji="1" lang="ja-JP" altLang="en-US" dirty="0" smtClean="0"/>
              <a:t>「ある」と答えた人は、実証できましたか？</a:t>
            </a:r>
            <a:endParaRPr kumimoji="1" lang="ja-JP" altLang="en-US" dirty="0"/>
          </a:p>
        </p:txBody>
      </p:sp>
      <p:sp>
        <p:nvSpPr>
          <p:cNvPr id="4" name="スライド番号プレースホルダ 3"/>
          <p:cNvSpPr>
            <a:spLocks noGrp="1"/>
          </p:cNvSpPr>
          <p:nvPr>
            <p:ph type="sldNum" sz="quarter" idx="12"/>
          </p:nvPr>
        </p:nvSpPr>
        <p:spPr/>
        <p:txBody>
          <a:bodyPr/>
          <a:lstStyle/>
          <a:p>
            <a:pPr>
              <a:defRPr/>
            </a:pPr>
            <a:fld id="{E97F9EB7-8D54-4512-8E50-17CDCC0BC8B1}" type="slidenum">
              <a:rPr lang="en-US" altLang="ja-JP" smtClean="0"/>
              <a:pPr>
                <a:defRPr/>
              </a:pPr>
              <a:t>4</a:t>
            </a:fld>
            <a:endParaRPr lang="en-US" altLang="ja-JP"/>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251520" y="609600"/>
            <a:ext cx="8568952" cy="731168"/>
          </a:xfrm>
        </p:spPr>
        <p:txBody>
          <a:bodyPr/>
          <a:lstStyle/>
          <a:p>
            <a:r>
              <a:rPr kumimoji="1" lang="ja-JP" altLang="en-US" dirty="0" smtClean="0"/>
              <a:t>岩は水圧で吹き飛ばされた（仮説）</a:t>
            </a:r>
            <a:endParaRPr kumimoji="1" lang="ja-JP" altLang="en-US" dirty="0"/>
          </a:p>
        </p:txBody>
      </p:sp>
      <p:pic>
        <p:nvPicPr>
          <p:cNvPr id="1026" name="Picture 2"/>
          <p:cNvPicPr>
            <a:picLocks noGrp="1" noChangeAspect="1" noChangeArrowheads="1"/>
          </p:cNvPicPr>
          <p:nvPr>
            <p:ph sz="half" idx="1"/>
          </p:nvPr>
        </p:nvPicPr>
        <p:blipFill>
          <a:blip r:embed="rId2" cstate="print"/>
          <a:stretch>
            <a:fillRect/>
          </a:stretch>
        </p:blipFill>
        <p:spPr bwMode="auto">
          <a:xfrm>
            <a:off x="611560" y="1628800"/>
            <a:ext cx="6408712" cy="4806534"/>
          </a:xfrm>
          <a:prstGeom prst="rect">
            <a:avLst/>
          </a:prstGeom>
          <a:noFill/>
          <a:ln w="9525">
            <a:noFill/>
            <a:miter lim="800000"/>
            <a:headEnd/>
            <a:tailEnd/>
          </a:ln>
        </p:spPr>
      </p:pic>
      <p:sp>
        <p:nvSpPr>
          <p:cNvPr id="5" name="スライド番号プレースホルダ 4"/>
          <p:cNvSpPr>
            <a:spLocks noGrp="1"/>
          </p:cNvSpPr>
          <p:nvPr>
            <p:ph type="sldNum" sz="quarter" idx="12"/>
          </p:nvPr>
        </p:nvSpPr>
        <p:spPr/>
        <p:txBody>
          <a:bodyPr/>
          <a:lstStyle/>
          <a:p>
            <a:pPr>
              <a:defRPr/>
            </a:pPr>
            <a:fld id="{24916978-17E5-438E-88E3-324A617FB455}" type="slidenum">
              <a:rPr lang="en-US" altLang="ja-JP" smtClean="0"/>
              <a:pPr>
                <a:defRPr/>
              </a:pPr>
              <a:t>40</a:t>
            </a:fld>
            <a:endParaRPr lang="en-US" altLang="ja-JP"/>
          </a:p>
        </p:txBody>
      </p:sp>
      <p:pic>
        <p:nvPicPr>
          <p:cNvPr id="1027" name="Picture 3"/>
          <p:cNvPicPr>
            <a:picLocks noGrp="1" noChangeAspect="1" noChangeArrowheads="1"/>
          </p:cNvPicPr>
          <p:nvPr>
            <p:ph sz="half" idx="2"/>
          </p:nvPr>
        </p:nvPicPr>
        <p:blipFill>
          <a:blip r:embed="rId3" cstate="print"/>
          <a:srcRect/>
          <a:stretch>
            <a:fillRect/>
          </a:stretch>
        </p:blipFill>
        <p:spPr bwMode="auto">
          <a:xfrm>
            <a:off x="5292080" y="1484784"/>
            <a:ext cx="2016224" cy="15121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251520" y="609600"/>
            <a:ext cx="8640960" cy="731168"/>
          </a:xfrm>
        </p:spPr>
        <p:txBody>
          <a:bodyPr/>
          <a:lstStyle/>
          <a:p>
            <a:r>
              <a:rPr kumimoji="1" lang="ja-JP" altLang="en-US" dirty="0" smtClean="0"/>
              <a:t>岩は水圧で吹き飛ばされた（仮説）</a:t>
            </a:r>
            <a:endParaRPr kumimoji="1" lang="ja-JP" altLang="en-US" dirty="0"/>
          </a:p>
        </p:txBody>
      </p:sp>
      <p:sp>
        <p:nvSpPr>
          <p:cNvPr id="5" name="スライド番号プレースホルダ 4"/>
          <p:cNvSpPr>
            <a:spLocks noGrp="1"/>
          </p:cNvSpPr>
          <p:nvPr>
            <p:ph type="sldNum" sz="quarter" idx="12"/>
          </p:nvPr>
        </p:nvSpPr>
        <p:spPr/>
        <p:txBody>
          <a:bodyPr/>
          <a:lstStyle/>
          <a:p>
            <a:pPr>
              <a:defRPr/>
            </a:pPr>
            <a:fld id="{24916978-17E5-438E-88E3-324A617FB455}" type="slidenum">
              <a:rPr lang="en-US" altLang="ja-JP" smtClean="0"/>
              <a:pPr>
                <a:defRPr/>
              </a:pPr>
              <a:t>41</a:t>
            </a:fld>
            <a:endParaRPr lang="en-US" altLang="ja-JP"/>
          </a:p>
        </p:txBody>
      </p:sp>
      <p:pic>
        <p:nvPicPr>
          <p:cNvPr id="2050" name="Picture 2"/>
          <p:cNvPicPr>
            <a:picLocks noGrp="1" noChangeAspect="1" noChangeArrowheads="1"/>
          </p:cNvPicPr>
          <p:nvPr>
            <p:ph idx="1"/>
          </p:nvPr>
        </p:nvPicPr>
        <p:blipFill>
          <a:blip r:embed="rId2" cstate="print"/>
          <a:srcRect/>
          <a:stretch>
            <a:fillRect/>
          </a:stretch>
        </p:blipFill>
        <p:spPr bwMode="auto">
          <a:xfrm>
            <a:off x="899592" y="1340768"/>
            <a:ext cx="7272808" cy="5127329"/>
          </a:xfrm>
          <a:prstGeom prst="rect">
            <a:avLst/>
          </a:prstGeom>
          <a:noFill/>
          <a:ln w="9525">
            <a:noFill/>
            <a:miter lim="800000"/>
            <a:headEnd/>
            <a:tailEnd/>
          </a:ln>
        </p:spPr>
      </p:pic>
      <p:sp>
        <p:nvSpPr>
          <p:cNvPr id="9" name="テキスト ボックス 8"/>
          <p:cNvSpPr txBox="1"/>
          <p:nvPr/>
        </p:nvSpPr>
        <p:spPr>
          <a:xfrm>
            <a:off x="539552" y="6093296"/>
            <a:ext cx="5904656" cy="461665"/>
          </a:xfrm>
          <a:prstGeom prst="rect">
            <a:avLst/>
          </a:prstGeom>
          <a:noFill/>
        </p:spPr>
        <p:txBody>
          <a:bodyPr wrap="square" rtlCol="0">
            <a:spAutoFit/>
          </a:bodyPr>
          <a:lstStyle/>
          <a:p>
            <a:pPr algn="ctr"/>
            <a:r>
              <a:rPr kumimoji="1" lang="ja-JP" altLang="en-US" dirty="0" smtClean="0"/>
              <a:t>爆裂によって除圧され、あとは安定</a:t>
            </a:r>
            <a:endParaRPr kumimoji="1" lang="ja-JP" alt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731168"/>
          </a:xfrm>
        </p:spPr>
        <p:txBody>
          <a:bodyPr/>
          <a:lstStyle/>
          <a:p>
            <a:r>
              <a:rPr kumimoji="1" lang="ja-JP" altLang="en-US" dirty="0" smtClean="0"/>
              <a:t>地下水が吹き出て崩壊が発生</a:t>
            </a:r>
            <a:endParaRPr kumimoji="1" lang="ja-JP" altLang="en-US" dirty="0"/>
          </a:p>
        </p:txBody>
      </p:sp>
      <p:sp>
        <p:nvSpPr>
          <p:cNvPr id="5" name="スライド番号プレースホルダ 4"/>
          <p:cNvSpPr>
            <a:spLocks noGrp="1"/>
          </p:cNvSpPr>
          <p:nvPr>
            <p:ph type="sldNum" sz="quarter" idx="12"/>
          </p:nvPr>
        </p:nvSpPr>
        <p:spPr/>
        <p:txBody>
          <a:bodyPr/>
          <a:lstStyle/>
          <a:p>
            <a:pPr>
              <a:defRPr/>
            </a:pPr>
            <a:fld id="{24916978-17E5-438E-88E3-324A617FB455}" type="slidenum">
              <a:rPr lang="en-US" altLang="ja-JP" smtClean="0"/>
              <a:pPr>
                <a:defRPr/>
              </a:pPr>
              <a:t>42</a:t>
            </a:fld>
            <a:endParaRPr lang="en-US" altLang="ja-JP"/>
          </a:p>
        </p:txBody>
      </p:sp>
      <p:pic>
        <p:nvPicPr>
          <p:cNvPr id="47106" name="Picture 2"/>
          <p:cNvPicPr>
            <a:picLocks noGrp="1" noChangeAspect="1" noChangeArrowheads="1"/>
          </p:cNvPicPr>
          <p:nvPr>
            <p:ph sz="half" idx="1"/>
          </p:nvPr>
        </p:nvPicPr>
        <p:blipFill>
          <a:blip r:embed="rId3" cstate="print"/>
          <a:srcRect/>
          <a:stretch>
            <a:fillRect/>
          </a:stretch>
        </p:blipFill>
        <p:spPr bwMode="auto">
          <a:xfrm>
            <a:off x="179512" y="1484784"/>
            <a:ext cx="4285243" cy="4464496"/>
          </a:xfrm>
          <a:prstGeom prst="rect">
            <a:avLst/>
          </a:prstGeom>
          <a:noFill/>
          <a:ln w="9525">
            <a:noFill/>
            <a:miter lim="800000"/>
            <a:headEnd/>
            <a:tailEnd/>
          </a:ln>
        </p:spPr>
      </p:pic>
      <p:pic>
        <p:nvPicPr>
          <p:cNvPr id="47107" name="Picture 3"/>
          <p:cNvPicPr>
            <a:picLocks noGrp="1" noChangeAspect="1" noChangeArrowheads="1"/>
          </p:cNvPicPr>
          <p:nvPr>
            <p:ph sz="half" idx="2"/>
          </p:nvPr>
        </p:nvPicPr>
        <p:blipFill>
          <a:blip r:embed="rId4" cstate="print"/>
          <a:srcRect/>
          <a:stretch>
            <a:fillRect/>
          </a:stretch>
        </p:blipFill>
        <p:spPr bwMode="auto">
          <a:xfrm>
            <a:off x="4572000" y="1556792"/>
            <a:ext cx="3810000" cy="2865585"/>
          </a:xfrm>
          <a:prstGeom prst="rect">
            <a:avLst/>
          </a:prstGeom>
          <a:noFill/>
          <a:ln w="9525">
            <a:noFill/>
            <a:miter lim="800000"/>
            <a:headEnd/>
            <a:tailEnd/>
          </a:ln>
        </p:spPr>
      </p:pic>
      <p:pic>
        <p:nvPicPr>
          <p:cNvPr id="47108" name="Picture 4"/>
          <p:cNvPicPr>
            <a:picLocks noChangeAspect="1" noChangeArrowheads="1"/>
          </p:cNvPicPr>
          <p:nvPr/>
        </p:nvPicPr>
        <p:blipFill>
          <a:blip r:embed="rId5" cstate="print"/>
          <a:srcRect/>
          <a:stretch>
            <a:fillRect/>
          </a:stretch>
        </p:blipFill>
        <p:spPr bwMode="auto">
          <a:xfrm>
            <a:off x="4716016" y="4437112"/>
            <a:ext cx="3448249" cy="2060788"/>
          </a:xfrm>
          <a:prstGeom prst="rect">
            <a:avLst/>
          </a:prstGeom>
          <a:noFill/>
          <a:ln w="9525">
            <a:noFill/>
            <a:miter lim="800000"/>
            <a:headEnd/>
            <a:tailEnd/>
          </a:ln>
        </p:spPr>
      </p:pic>
      <p:sp>
        <p:nvSpPr>
          <p:cNvPr id="9" name="テキスト ボックス 8"/>
          <p:cNvSpPr txBox="1"/>
          <p:nvPr/>
        </p:nvSpPr>
        <p:spPr>
          <a:xfrm>
            <a:off x="179512" y="6021288"/>
            <a:ext cx="5832648"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kumimoji="1" lang="ja-JP" altLang="en-US" dirty="0" smtClean="0"/>
              <a:t>自由水頭で崩壊しているようには見えない</a:t>
            </a:r>
            <a:endParaRPr kumimoji="1" lang="ja-JP" altLang="en-US" dirty="0"/>
          </a:p>
        </p:txBody>
      </p:sp>
      <p:sp>
        <p:nvSpPr>
          <p:cNvPr id="10" name="テキスト ボックス 9"/>
          <p:cNvSpPr txBox="1"/>
          <p:nvPr/>
        </p:nvSpPr>
        <p:spPr>
          <a:xfrm>
            <a:off x="6444208" y="4581128"/>
            <a:ext cx="2016224" cy="523220"/>
          </a:xfrm>
          <a:prstGeom prst="rect">
            <a:avLst/>
          </a:prstGeom>
          <a:noFill/>
        </p:spPr>
        <p:txBody>
          <a:bodyPr wrap="square" rtlCol="0">
            <a:spAutoFit/>
          </a:bodyPr>
          <a:lstStyle/>
          <a:p>
            <a:r>
              <a:rPr kumimoji="1" lang="ja-JP" altLang="en-US" sz="1400" dirty="0" smtClean="0"/>
              <a:t>爆裂孔から</a:t>
            </a:r>
            <a:endParaRPr kumimoji="1" lang="en-US" altLang="ja-JP" sz="1400" dirty="0" smtClean="0"/>
          </a:p>
          <a:p>
            <a:r>
              <a:rPr kumimoji="1" lang="ja-JP" altLang="en-US" sz="1400" dirty="0" smtClean="0"/>
              <a:t>液体状に流下する「土」</a:t>
            </a:r>
            <a:endParaRPr kumimoji="1" lang="ja-JP" altLang="en-US" sz="1400" dirty="0"/>
          </a:p>
        </p:txBody>
      </p:sp>
      <p:sp>
        <p:nvSpPr>
          <p:cNvPr id="11" name="テキスト ボックス 10"/>
          <p:cNvSpPr txBox="1"/>
          <p:nvPr/>
        </p:nvSpPr>
        <p:spPr>
          <a:xfrm>
            <a:off x="2987824" y="0"/>
            <a:ext cx="5832648" cy="461665"/>
          </a:xfrm>
          <a:prstGeom prst="rect">
            <a:avLst/>
          </a:prstGeom>
          <a:noFill/>
        </p:spPr>
        <p:txBody>
          <a:bodyPr wrap="square" rtlCol="0">
            <a:spAutoFit/>
          </a:bodyPr>
          <a:lstStyle/>
          <a:p>
            <a:r>
              <a:rPr kumimoji="1" lang="ja-JP" altLang="en-US" dirty="0" smtClean="0">
                <a:solidFill>
                  <a:schemeClr val="bg1"/>
                </a:solidFill>
              </a:rPr>
              <a:t>高水圧こそが崩壊原因のような気がする</a:t>
            </a:r>
            <a:endParaRPr kumimoji="1" lang="ja-JP" altLang="en-US" dirty="0">
              <a:solidFill>
                <a:schemeClr val="bg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300192" y="609600"/>
            <a:ext cx="2664296" cy="4115544"/>
          </a:xfrm>
        </p:spPr>
        <p:txBody>
          <a:bodyPr/>
          <a:lstStyle/>
          <a:p>
            <a:pPr algn="l"/>
            <a:r>
              <a:rPr kumimoji="1" lang="ja-JP" altLang="en-US" sz="2400" dirty="0" smtClean="0"/>
              <a:t>地下水が吹き出て崩壊が発生</a:t>
            </a:r>
            <a:r>
              <a:rPr kumimoji="1" lang="en-US" altLang="ja-JP" sz="2400" dirty="0" smtClean="0"/>
              <a:t/>
            </a:r>
            <a:br>
              <a:rPr kumimoji="1" lang="en-US" altLang="ja-JP" sz="2400" dirty="0" smtClean="0"/>
            </a:br>
            <a:r>
              <a:rPr kumimoji="1" lang="en-US" altLang="ja-JP" sz="2400" dirty="0" smtClean="0"/>
              <a:t/>
            </a:r>
            <a:br>
              <a:rPr kumimoji="1" lang="en-US" altLang="ja-JP" sz="2400" dirty="0" smtClean="0"/>
            </a:br>
            <a:r>
              <a:rPr lang="ja-JP" altLang="en-US" sz="2400" dirty="0" smtClean="0"/>
              <a:t>崩壊面にはパイプ穴があり、土砂は流動している</a:t>
            </a:r>
            <a:r>
              <a:rPr lang="en-US" altLang="ja-JP" sz="2400" dirty="0" smtClean="0"/>
              <a:t/>
            </a:r>
            <a:br>
              <a:rPr lang="en-US" altLang="ja-JP" sz="2400" dirty="0" smtClean="0"/>
            </a:br>
            <a:r>
              <a:rPr lang="en-US" altLang="ja-JP" sz="2400" dirty="0" smtClean="0"/>
              <a:t/>
            </a:r>
            <a:br>
              <a:rPr lang="en-US" altLang="ja-JP" sz="2400" dirty="0" smtClean="0"/>
            </a:br>
            <a:r>
              <a:rPr lang="ja-JP" altLang="en-US" sz="2400" dirty="0" smtClean="0"/>
              <a:t>表層部には「</a:t>
            </a:r>
            <a:r>
              <a:rPr lang="ja-JP" altLang="en-US" sz="2400" dirty="0" smtClean="0">
                <a:solidFill>
                  <a:srgbClr val="FF0000"/>
                </a:solidFill>
              </a:rPr>
              <a:t>相対的</a:t>
            </a:r>
            <a:r>
              <a:rPr lang="ja-JP" altLang="en-US" sz="2400" dirty="0" smtClean="0"/>
              <a:t>難透水性地盤」</a:t>
            </a:r>
            <a:endParaRPr kumimoji="1" lang="ja-JP" altLang="en-US" sz="2400" dirty="0"/>
          </a:p>
        </p:txBody>
      </p:sp>
      <p:sp>
        <p:nvSpPr>
          <p:cNvPr id="5" name="スライド番号プレースホルダ 4"/>
          <p:cNvSpPr>
            <a:spLocks noGrp="1"/>
          </p:cNvSpPr>
          <p:nvPr>
            <p:ph type="sldNum" sz="quarter" idx="12"/>
          </p:nvPr>
        </p:nvSpPr>
        <p:spPr/>
        <p:txBody>
          <a:bodyPr/>
          <a:lstStyle/>
          <a:p>
            <a:pPr>
              <a:defRPr/>
            </a:pPr>
            <a:fld id="{24916978-17E5-438E-88E3-324A617FB455}" type="slidenum">
              <a:rPr lang="en-US" altLang="ja-JP" smtClean="0"/>
              <a:pPr>
                <a:defRPr/>
              </a:pPr>
              <a:t>43</a:t>
            </a:fld>
            <a:endParaRPr lang="en-US" altLang="ja-JP"/>
          </a:p>
        </p:txBody>
      </p:sp>
      <p:pic>
        <p:nvPicPr>
          <p:cNvPr id="47106" name="Picture 2"/>
          <p:cNvPicPr>
            <a:picLocks noGrp="1" noChangeAspect="1" noChangeArrowheads="1"/>
          </p:cNvPicPr>
          <p:nvPr>
            <p:ph sz="half" idx="1"/>
          </p:nvPr>
        </p:nvPicPr>
        <p:blipFill>
          <a:blip r:embed="rId3" cstate="print"/>
          <a:srcRect/>
          <a:stretch>
            <a:fillRect/>
          </a:stretch>
        </p:blipFill>
        <p:spPr bwMode="auto">
          <a:xfrm>
            <a:off x="251520" y="620688"/>
            <a:ext cx="5878635" cy="6124540"/>
          </a:xfrm>
          <a:prstGeom prst="rect">
            <a:avLst/>
          </a:prstGeom>
          <a:noFill/>
          <a:ln w="9525">
            <a:noFill/>
            <a:miter lim="800000"/>
            <a:headEnd/>
            <a:tailEnd/>
          </a:ln>
        </p:spPr>
      </p:pic>
      <p:sp>
        <p:nvSpPr>
          <p:cNvPr id="11" name="テキスト ボックス 10"/>
          <p:cNvSpPr txBox="1"/>
          <p:nvPr/>
        </p:nvSpPr>
        <p:spPr>
          <a:xfrm>
            <a:off x="2987824" y="0"/>
            <a:ext cx="5832648" cy="461665"/>
          </a:xfrm>
          <a:prstGeom prst="rect">
            <a:avLst/>
          </a:prstGeom>
          <a:noFill/>
        </p:spPr>
        <p:txBody>
          <a:bodyPr wrap="square" rtlCol="0">
            <a:spAutoFit/>
          </a:bodyPr>
          <a:lstStyle/>
          <a:p>
            <a:r>
              <a:rPr kumimoji="1" lang="ja-JP" altLang="en-US" dirty="0" smtClean="0">
                <a:solidFill>
                  <a:schemeClr val="bg1"/>
                </a:solidFill>
              </a:rPr>
              <a:t>高水圧こそが崩壊原因のような気がする</a:t>
            </a:r>
            <a:endParaRPr kumimoji="1" lang="ja-JP" altLang="en-US" dirty="0">
              <a:solidFill>
                <a:schemeClr val="bg1"/>
              </a:solidFill>
            </a:endParaRPr>
          </a:p>
        </p:txBody>
      </p:sp>
      <p:pic>
        <p:nvPicPr>
          <p:cNvPr id="13" name="Picture 4"/>
          <p:cNvPicPr>
            <a:picLocks noChangeAspect="1" noChangeArrowheads="1"/>
          </p:cNvPicPr>
          <p:nvPr/>
        </p:nvPicPr>
        <p:blipFill>
          <a:blip r:embed="rId4" cstate="print"/>
          <a:srcRect/>
          <a:stretch>
            <a:fillRect/>
          </a:stretch>
        </p:blipFill>
        <p:spPr bwMode="auto">
          <a:xfrm>
            <a:off x="5006153" y="4581128"/>
            <a:ext cx="4137847" cy="17281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515144"/>
          </a:xfrm>
        </p:spPr>
        <p:txBody>
          <a:bodyPr/>
          <a:lstStyle/>
          <a:p>
            <a:r>
              <a:rPr kumimoji="1" lang="ja-JP" altLang="en-US" sz="3200" dirty="0" smtClean="0"/>
              <a:t>Ｃ・</a:t>
            </a:r>
            <a:r>
              <a:rPr kumimoji="1" lang="en-US" altLang="ja-JP" sz="3200" dirty="0" smtClean="0"/>
              <a:t>φ</a:t>
            </a:r>
            <a:r>
              <a:rPr kumimoji="1" lang="ja-JP" altLang="en-US" sz="3200" dirty="0" smtClean="0"/>
              <a:t>がわかると水頭だけが未知数になる</a:t>
            </a:r>
            <a:endParaRPr kumimoji="1" lang="ja-JP" altLang="en-US" sz="3200" dirty="0"/>
          </a:p>
        </p:txBody>
      </p:sp>
      <p:sp>
        <p:nvSpPr>
          <p:cNvPr id="5" name="スライド番号プレースホルダ 4"/>
          <p:cNvSpPr>
            <a:spLocks noGrp="1"/>
          </p:cNvSpPr>
          <p:nvPr>
            <p:ph type="sldNum" sz="quarter" idx="12"/>
          </p:nvPr>
        </p:nvSpPr>
        <p:spPr/>
        <p:txBody>
          <a:bodyPr/>
          <a:lstStyle/>
          <a:p>
            <a:pPr>
              <a:defRPr/>
            </a:pPr>
            <a:fld id="{24916978-17E5-438E-88E3-324A617FB455}" type="slidenum">
              <a:rPr lang="en-US" altLang="ja-JP" smtClean="0"/>
              <a:pPr>
                <a:defRPr/>
              </a:pPr>
              <a:t>44</a:t>
            </a:fld>
            <a:endParaRPr lang="en-US" altLang="ja-JP"/>
          </a:p>
        </p:txBody>
      </p:sp>
      <p:pic>
        <p:nvPicPr>
          <p:cNvPr id="46082" name="Picture 2"/>
          <p:cNvPicPr>
            <a:picLocks noGrp="1" noChangeAspect="1" noChangeArrowheads="1"/>
          </p:cNvPicPr>
          <p:nvPr>
            <p:ph sz="half" idx="1"/>
          </p:nvPr>
        </p:nvPicPr>
        <p:blipFill>
          <a:blip r:embed="rId3" cstate="print"/>
          <a:srcRect/>
          <a:stretch>
            <a:fillRect/>
          </a:stretch>
        </p:blipFill>
        <p:spPr bwMode="auto">
          <a:xfrm>
            <a:off x="755576" y="1124744"/>
            <a:ext cx="7416824" cy="5327753"/>
          </a:xfrm>
          <a:prstGeom prst="rect">
            <a:avLst/>
          </a:prstGeom>
          <a:noFill/>
          <a:ln w="9525">
            <a:noFill/>
            <a:miter lim="800000"/>
            <a:headEnd/>
            <a:tailEnd/>
          </a:ln>
        </p:spPr>
      </p:pic>
      <p:sp>
        <p:nvSpPr>
          <p:cNvPr id="10" name="テキスト ボックス 9"/>
          <p:cNvSpPr txBox="1"/>
          <p:nvPr/>
        </p:nvSpPr>
        <p:spPr>
          <a:xfrm>
            <a:off x="719064" y="0"/>
            <a:ext cx="8424936"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kumimoji="1" lang="ja-JP" altLang="en-US" dirty="0" smtClean="0"/>
              <a:t>土質工学は崩壊時水圧を極めて甘く評価している、と思う</a:t>
            </a:r>
            <a:endParaRPr kumimoji="1" lang="ja-JP" alt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 4"/>
          <p:cNvSpPr>
            <a:spLocks noGrp="1"/>
          </p:cNvSpPr>
          <p:nvPr>
            <p:ph type="sldNum" sz="quarter" idx="12"/>
          </p:nvPr>
        </p:nvSpPr>
        <p:spPr/>
        <p:txBody>
          <a:bodyPr/>
          <a:lstStyle/>
          <a:p>
            <a:pPr>
              <a:defRPr/>
            </a:pPr>
            <a:fld id="{24916978-17E5-438E-88E3-324A617FB455}" type="slidenum">
              <a:rPr lang="en-US" altLang="ja-JP" smtClean="0"/>
              <a:pPr>
                <a:defRPr/>
              </a:pPr>
              <a:t>45</a:t>
            </a:fld>
            <a:endParaRPr lang="en-US" altLang="ja-JP"/>
          </a:p>
        </p:txBody>
      </p:sp>
      <p:pic>
        <p:nvPicPr>
          <p:cNvPr id="47107" name="Picture 3"/>
          <p:cNvPicPr>
            <a:picLocks noGrp="1" noChangeAspect="1" noChangeArrowheads="1"/>
          </p:cNvPicPr>
          <p:nvPr>
            <p:ph sz="half" idx="2"/>
          </p:nvPr>
        </p:nvPicPr>
        <p:blipFill>
          <a:blip r:embed="rId3" cstate="print"/>
          <a:srcRect/>
          <a:stretch>
            <a:fillRect/>
          </a:stretch>
        </p:blipFill>
        <p:spPr bwMode="auto">
          <a:xfrm>
            <a:off x="467544" y="620688"/>
            <a:ext cx="7704856" cy="5794992"/>
          </a:xfrm>
          <a:prstGeom prst="rect">
            <a:avLst/>
          </a:prstGeom>
          <a:noFill/>
          <a:ln w="9525">
            <a:noFill/>
            <a:miter lim="800000"/>
            <a:headEnd/>
            <a:tailEnd/>
          </a:ln>
        </p:spPr>
      </p:pic>
      <p:sp>
        <p:nvSpPr>
          <p:cNvPr id="11" name="テキスト ボックス 10"/>
          <p:cNvSpPr txBox="1"/>
          <p:nvPr/>
        </p:nvSpPr>
        <p:spPr>
          <a:xfrm>
            <a:off x="2987824" y="0"/>
            <a:ext cx="5832648" cy="461665"/>
          </a:xfrm>
          <a:prstGeom prst="rect">
            <a:avLst/>
          </a:prstGeom>
          <a:noFill/>
        </p:spPr>
        <p:txBody>
          <a:bodyPr wrap="square" rtlCol="0">
            <a:spAutoFit/>
          </a:bodyPr>
          <a:lstStyle/>
          <a:p>
            <a:r>
              <a:rPr kumimoji="1" lang="ja-JP" altLang="en-US" dirty="0" smtClean="0">
                <a:solidFill>
                  <a:schemeClr val="bg1"/>
                </a:solidFill>
              </a:rPr>
              <a:t>高水圧こそが崩壊原因のような気がする</a:t>
            </a:r>
            <a:endParaRPr kumimoji="1" lang="ja-JP" altLang="en-US" dirty="0">
              <a:solidFill>
                <a:schemeClr val="bg1"/>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 4"/>
          <p:cNvSpPr>
            <a:spLocks noGrp="1"/>
          </p:cNvSpPr>
          <p:nvPr>
            <p:ph type="sldNum" sz="quarter" idx="12"/>
          </p:nvPr>
        </p:nvSpPr>
        <p:spPr/>
        <p:txBody>
          <a:bodyPr/>
          <a:lstStyle/>
          <a:p>
            <a:pPr>
              <a:defRPr/>
            </a:pPr>
            <a:fld id="{24916978-17E5-438E-88E3-324A617FB455}" type="slidenum">
              <a:rPr lang="en-US" altLang="ja-JP" smtClean="0"/>
              <a:pPr>
                <a:defRPr/>
              </a:pPr>
              <a:t>46</a:t>
            </a:fld>
            <a:endParaRPr lang="en-US" altLang="ja-JP"/>
          </a:p>
        </p:txBody>
      </p:sp>
      <p:pic>
        <p:nvPicPr>
          <p:cNvPr id="47108" name="Picture 4"/>
          <p:cNvPicPr>
            <a:picLocks noChangeAspect="1" noChangeArrowheads="1"/>
          </p:cNvPicPr>
          <p:nvPr/>
        </p:nvPicPr>
        <p:blipFill>
          <a:blip r:embed="rId3" cstate="print"/>
          <a:srcRect/>
          <a:stretch>
            <a:fillRect/>
          </a:stretch>
        </p:blipFill>
        <p:spPr bwMode="auto">
          <a:xfrm>
            <a:off x="107352" y="836712"/>
            <a:ext cx="9036648" cy="5400600"/>
          </a:xfrm>
          <a:prstGeom prst="rect">
            <a:avLst/>
          </a:prstGeom>
          <a:noFill/>
          <a:ln w="9525">
            <a:noFill/>
            <a:miter lim="800000"/>
            <a:headEnd/>
            <a:tailEnd/>
          </a:ln>
        </p:spPr>
      </p:pic>
      <p:sp>
        <p:nvSpPr>
          <p:cNvPr id="10" name="テキスト ボックス 9"/>
          <p:cNvSpPr txBox="1"/>
          <p:nvPr/>
        </p:nvSpPr>
        <p:spPr>
          <a:xfrm>
            <a:off x="4788024" y="1124744"/>
            <a:ext cx="3888432" cy="830997"/>
          </a:xfrm>
          <a:prstGeom prst="rect">
            <a:avLst/>
          </a:prstGeom>
          <a:noFill/>
        </p:spPr>
        <p:txBody>
          <a:bodyPr wrap="square" rtlCol="0">
            <a:spAutoFit/>
          </a:bodyPr>
          <a:lstStyle/>
          <a:p>
            <a:r>
              <a:rPr kumimoji="1" lang="ja-JP" altLang="en-US" dirty="0" smtClean="0"/>
              <a:t>爆裂孔から</a:t>
            </a:r>
            <a:endParaRPr kumimoji="1" lang="en-US" altLang="ja-JP" dirty="0" smtClean="0"/>
          </a:p>
          <a:p>
            <a:r>
              <a:rPr kumimoji="1" lang="ja-JP" altLang="en-US" dirty="0" smtClean="0"/>
              <a:t>液体状に流下する「土」</a:t>
            </a:r>
            <a:endParaRPr kumimoji="1" lang="ja-JP" altLang="en-US" dirty="0"/>
          </a:p>
        </p:txBody>
      </p:sp>
      <p:sp>
        <p:nvSpPr>
          <p:cNvPr id="11" name="テキスト ボックス 10"/>
          <p:cNvSpPr txBox="1"/>
          <p:nvPr/>
        </p:nvSpPr>
        <p:spPr>
          <a:xfrm>
            <a:off x="2987824" y="0"/>
            <a:ext cx="5832648" cy="461665"/>
          </a:xfrm>
          <a:prstGeom prst="rect">
            <a:avLst/>
          </a:prstGeom>
          <a:noFill/>
        </p:spPr>
        <p:txBody>
          <a:bodyPr wrap="square" rtlCol="0">
            <a:spAutoFit/>
          </a:bodyPr>
          <a:lstStyle/>
          <a:p>
            <a:r>
              <a:rPr kumimoji="1" lang="ja-JP" altLang="en-US" dirty="0" smtClean="0">
                <a:solidFill>
                  <a:schemeClr val="bg1"/>
                </a:solidFill>
              </a:rPr>
              <a:t>高水圧こそが崩壊原因のような気がする</a:t>
            </a:r>
            <a:endParaRPr kumimoji="1" lang="ja-JP" altLang="en-US" dirty="0">
              <a:solidFill>
                <a:schemeClr val="bg1"/>
              </a:solidFill>
            </a:endParaRPr>
          </a:p>
        </p:txBody>
      </p:sp>
      <p:sp>
        <p:nvSpPr>
          <p:cNvPr id="15" name="テキスト ボックス 14"/>
          <p:cNvSpPr txBox="1"/>
          <p:nvPr/>
        </p:nvSpPr>
        <p:spPr>
          <a:xfrm>
            <a:off x="0" y="4149080"/>
            <a:ext cx="4176464" cy="2185214"/>
          </a:xfrm>
          <a:prstGeom prst="rect">
            <a:avLst/>
          </a:prstGeom>
          <a:noFill/>
        </p:spPr>
        <p:txBody>
          <a:bodyPr wrap="square" rtlCol="0">
            <a:spAutoFit/>
          </a:bodyPr>
          <a:lstStyle/>
          <a:p>
            <a:r>
              <a:rPr kumimoji="1" lang="ja-JP" altLang="en-US" dirty="0" smtClean="0"/>
              <a:t>円弧滑り？など見たことない</a:t>
            </a:r>
            <a:endParaRPr kumimoji="1" lang="en-US" altLang="ja-JP" dirty="0" smtClean="0"/>
          </a:p>
          <a:p>
            <a:r>
              <a:rPr lang="ja-JP" altLang="en-US" sz="1600" dirty="0" smtClean="0"/>
              <a:t>（海成堆積物の円弧滑り跡ならあるが）</a:t>
            </a:r>
            <a:endParaRPr kumimoji="1" lang="en-US" altLang="ja-JP" sz="1600" dirty="0" smtClean="0"/>
          </a:p>
          <a:p>
            <a:endParaRPr lang="en-US" altLang="ja-JP" dirty="0" smtClean="0"/>
          </a:p>
          <a:p>
            <a:r>
              <a:rPr kumimoji="1" lang="ja-JP" altLang="en-US" dirty="0" smtClean="0"/>
              <a:t>押し抜きせん断破壊のようだ</a:t>
            </a:r>
            <a:endParaRPr kumimoji="1" lang="en-US" altLang="ja-JP" dirty="0" smtClean="0"/>
          </a:p>
          <a:p>
            <a:endParaRPr lang="en-US" altLang="ja-JP" dirty="0" smtClean="0"/>
          </a:p>
          <a:p>
            <a:r>
              <a:rPr kumimoji="1" lang="ja-JP" altLang="en-US" dirty="0" smtClean="0"/>
              <a:t>パイプ流は永遠の課題だ！</a:t>
            </a:r>
            <a:endParaRPr kumimoji="1" lang="ja-JP" alt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731168"/>
          </a:xfrm>
        </p:spPr>
        <p:txBody>
          <a:bodyPr/>
          <a:lstStyle/>
          <a:p>
            <a:r>
              <a:rPr kumimoji="1" lang="ja-JP" altLang="en-US" dirty="0" smtClean="0"/>
              <a:t>透水性も現地で計測する</a:t>
            </a:r>
            <a:endParaRPr kumimoji="1" lang="ja-JP" altLang="en-US" dirty="0"/>
          </a:p>
        </p:txBody>
      </p:sp>
      <p:sp>
        <p:nvSpPr>
          <p:cNvPr id="5" name="スライド番号プレースホルダ 4"/>
          <p:cNvSpPr>
            <a:spLocks noGrp="1"/>
          </p:cNvSpPr>
          <p:nvPr>
            <p:ph type="sldNum" sz="quarter" idx="12"/>
          </p:nvPr>
        </p:nvSpPr>
        <p:spPr/>
        <p:txBody>
          <a:bodyPr/>
          <a:lstStyle/>
          <a:p>
            <a:pPr>
              <a:defRPr/>
            </a:pPr>
            <a:fld id="{24916978-17E5-438E-88E3-324A617FB455}" type="slidenum">
              <a:rPr lang="en-US" altLang="ja-JP" smtClean="0"/>
              <a:pPr>
                <a:defRPr/>
              </a:pPr>
              <a:t>47</a:t>
            </a:fld>
            <a:endParaRPr lang="en-US" altLang="ja-JP"/>
          </a:p>
        </p:txBody>
      </p:sp>
      <p:pic>
        <p:nvPicPr>
          <p:cNvPr id="48130" name="Picture 2"/>
          <p:cNvPicPr>
            <a:picLocks noGrp="1" noChangeAspect="1" noChangeArrowheads="1"/>
          </p:cNvPicPr>
          <p:nvPr>
            <p:ph sz="half" idx="1"/>
          </p:nvPr>
        </p:nvPicPr>
        <p:blipFill>
          <a:blip r:embed="rId3" cstate="print"/>
          <a:srcRect/>
          <a:stretch>
            <a:fillRect/>
          </a:stretch>
        </p:blipFill>
        <p:spPr bwMode="auto">
          <a:xfrm>
            <a:off x="755576" y="1484785"/>
            <a:ext cx="2617118" cy="4464496"/>
          </a:xfrm>
          <a:prstGeom prst="rect">
            <a:avLst/>
          </a:prstGeom>
          <a:noFill/>
          <a:ln w="9525">
            <a:noFill/>
            <a:miter lim="800000"/>
            <a:headEnd/>
            <a:tailEnd/>
          </a:ln>
        </p:spPr>
      </p:pic>
      <p:pic>
        <p:nvPicPr>
          <p:cNvPr id="48131" name="Picture 3"/>
          <p:cNvPicPr>
            <a:picLocks noGrp="1" noChangeAspect="1" noChangeArrowheads="1"/>
          </p:cNvPicPr>
          <p:nvPr>
            <p:ph sz="half" idx="2"/>
          </p:nvPr>
        </p:nvPicPr>
        <p:blipFill>
          <a:blip r:embed="rId4" cstate="print"/>
          <a:srcRect/>
          <a:stretch>
            <a:fillRect/>
          </a:stretch>
        </p:blipFill>
        <p:spPr bwMode="auto">
          <a:xfrm>
            <a:off x="3995936" y="1628800"/>
            <a:ext cx="4134104" cy="4560905"/>
          </a:xfrm>
          <a:prstGeom prst="rect">
            <a:avLst/>
          </a:prstGeom>
          <a:noFill/>
          <a:ln w="9525">
            <a:noFill/>
            <a:miter lim="800000"/>
            <a:headEnd/>
            <a:tailEnd/>
          </a:ln>
        </p:spPr>
      </p:pic>
      <p:pic>
        <p:nvPicPr>
          <p:cNvPr id="8" name="Picture 5"/>
          <p:cNvPicPr>
            <a:picLocks noChangeAspect="1" noChangeArrowheads="1"/>
          </p:cNvPicPr>
          <p:nvPr/>
        </p:nvPicPr>
        <p:blipFill>
          <a:blip r:embed="rId5" cstate="print"/>
          <a:srcRect/>
          <a:stretch>
            <a:fillRect/>
          </a:stretch>
        </p:blipFill>
        <p:spPr bwMode="auto">
          <a:xfrm>
            <a:off x="179512" y="5949280"/>
            <a:ext cx="3564459" cy="472663"/>
          </a:xfrm>
          <a:prstGeom prst="rect">
            <a:avLst/>
          </a:prstGeom>
          <a:noFill/>
          <a:ln w="9525">
            <a:noFill/>
            <a:miter lim="800000"/>
            <a:headEnd/>
            <a:tailEnd/>
          </a:ln>
        </p:spPr>
      </p:pic>
      <p:sp>
        <p:nvSpPr>
          <p:cNvPr id="9" name="テキスト ボックス 8"/>
          <p:cNvSpPr txBox="1"/>
          <p:nvPr/>
        </p:nvSpPr>
        <p:spPr>
          <a:xfrm>
            <a:off x="251520" y="6396335"/>
            <a:ext cx="3685624" cy="307777"/>
          </a:xfrm>
          <a:prstGeom prst="rect">
            <a:avLst/>
          </a:prstGeom>
          <a:noFill/>
        </p:spPr>
        <p:txBody>
          <a:bodyPr wrap="none" rtlCol="0">
            <a:spAutoFit/>
          </a:bodyPr>
          <a:lstStyle/>
          <a:p>
            <a:r>
              <a:rPr kumimoji="1" lang="en-US" altLang="ja-JP" sz="1400" dirty="0" smtClean="0"/>
              <a:t>p.555</a:t>
            </a:r>
            <a:r>
              <a:rPr kumimoji="1" lang="ja-JP" altLang="en-US" sz="1400" dirty="0" smtClean="0"/>
              <a:t>マリオットサイホンによる原位置透水試験</a:t>
            </a:r>
            <a:endParaRPr kumimoji="1" lang="ja-JP" altLang="en-US" sz="1400" dirty="0"/>
          </a:p>
        </p:txBody>
      </p:sp>
      <p:sp>
        <p:nvSpPr>
          <p:cNvPr id="10" name="テキスト ボックス 9"/>
          <p:cNvSpPr txBox="1"/>
          <p:nvPr/>
        </p:nvSpPr>
        <p:spPr>
          <a:xfrm>
            <a:off x="2555776" y="0"/>
            <a:ext cx="6588224" cy="461665"/>
          </a:xfrm>
          <a:prstGeom prst="rect">
            <a:avLst/>
          </a:prstGeom>
          <a:noFill/>
        </p:spPr>
        <p:txBody>
          <a:bodyPr wrap="square" rtlCol="0">
            <a:spAutoFit/>
          </a:bodyPr>
          <a:lstStyle/>
          <a:p>
            <a:r>
              <a:rPr kumimoji="1" lang="ja-JP" altLang="en-US" dirty="0" smtClean="0">
                <a:solidFill>
                  <a:schemeClr val="bg1"/>
                </a:solidFill>
              </a:rPr>
              <a:t>土質ごとの標準値などは評価業務では使えない</a:t>
            </a:r>
            <a:endParaRPr kumimoji="1" lang="ja-JP" altLang="en-US" dirty="0">
              <a:solidFill>
                <a:schemeClr val="bg1"/>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609600"/>
            <a:ext cx="8784976" cy="803176"/>
          </a:xfrm>
        </p:spPr>
        <p:style>
          <a:lnRef idx="2">
            <a:schemeClr val="accent2">
              <a:shade val="50000"/>
            </a:schemeClr>
          </a:lnRef>
          <a:fillRef idx="1">
            <a:schemeClr val="accent2"/>
          </a:fillRef>
          <a:effectRef idx="0">
            <a:schemeClr val="accent2"/>
          </a:effectRef>
          <a:fontRef idx="minor">
            <a:schemeClr val="lt1"/>
          </a:fontRef>
        </p:style>
        <p:txBody>
          <a:bodyPr/>
          <a:lstStyle/>
          <a:p>
            <a:r>
              <a:rPr kumimoji="1" lang="ja-JP" altLang="en-US" sz="4000" dirty="0" smtClean="0"/>
              <a:t>実測値があると演繹的評価が可能</a:t>
            </a:r>
            <a:endParaRPr kumimoji="1" lang="ja-JP" altLang="en-US" sz="4000" dirty="0"/>
          </a:p>
        </p:txBody>
      </p:sp>
      <p:sp>
        <p:nvSpPr>
          <p:cNvPr id="5" name="スライド番号プレースホルダ 4"/>
          <p:cNvSpPr>
            <a:spLocks noGrp="1"/>
          </p:cNvSpPr>
          <p:nvPr>
            <p:ph type="sldNum" sz="quarter" idx="12"/>
          </p:nvPr>
        </p:nvSpPr>
        <p:spPr/>
        <p:txBody>
          <a:bodyPr/>
          <a:lstStyle/>
          <a:p>
            <a:pPr>
              <a:defRPr/>
            </a:pPr>
            <a:fld id="{24916978-17E5-438E-88E3-324A617FB455}" type="slidenum">
              <a:rPr lang="en-US" altLang="ja-JP" smtClean="0"/>
              <a:pPr>
                <a:defRPr/>
              </a:pPr>
              <a:t>48</a:t>
            </a:fld>
            <a:endParaRPr lang="en-US" altLang="ja-JP"/>
          </a:p>
        </p:txBody>
      </p:sp>
      <p:pic>
        <p:nvPicPr>
          <p:cNvPr id="49154" name="Picture 2"/>
          <p:cNvPicPr>
            <a:picLocks noGrp="1" noChangeAspect="1" noChangeArrowheads="1"/>
          </p:cNvPicPr>
          <p:nvPr>
            <p:ph sz="half" idx="1"/>
          </p:nvPr>
        </p:nvPicPr>
        <p:blipFill>
          <a:blip r:embed="rId3" cstate="print"/>
          <a:srcRect/>
          <a:stretch>
            <a:fillRect/>
          </a:stretch>
        </p:blipFill>
        <p:spPr bwMode="auto">
          <a:xfrm>
            <a:off x="467544" y="1546104"/>
            <a:ext cx="3539085" cy="4893892"/>
          </a:xfrm>
          <a:prstGeom prst="rect">
            <a:avLst/>
          </a:prstGeom>
          <a:noFill/>
          <a:ln w="9525">
            <a:noFill/>
            <a:miter lim="800000"/>
            <a:headEnd/>
            <a:tailEnd/>
          </a:ln>
        </p:spPr>
      </p:pic>
      <p:pic>
        <p:nvPicPr>
          <p:cNvPr id="49155" name="Picture 3"/>
          <p:cNvPicPr>
            <a:picLocks noGrp="1" noChangeAspect="1" noChangeArrowheads="1"/>
          </p:cNvPicPr>
          <p:nvPr>
            <p:ph sz="half" idx="2"/>
          </p:nvPr>
        </p:nvPicPr>
        <p:blipFill>
          <a:blip r:embed="rId4" cstate="print"/>
          <a:srcRect/>
          <a:stretch>
            <a:fillRect/>
          </a:stretch>
        </p:blipFill>
        <p:spPr bwMode="auto">
          <a:xfrm>
            <a:off x="4427984" y="1533628"/>
            <a:ext cx="3744416" cy="4949014"/>
          </a:xfrm>
          <a:prstGeom prst="rect">
            <a:avLst/>
          </a:prstGeom>
          <a:noFill/>
          <a:ln w="9525">
            <a:noFill/>
            <a:miter lim="800000"/>
            <a:headEnd/>
            <a:tailEnd/>
          </a:ln>
        </p:spPr>
      </p:pic>
      <p:sp>
        <p:nvSpPr>
          <p:cNvPr id="8" name="テキスト ボックス 7"/>
          <p:cNvSpPr txBox="1"/>
          <p:nvPr/>
        </p:nvSpPr>
        <p:spPr>
          <a:xfrm>
            <a:off x="2987824" y="0"/>
            <a:ext cx="5832648" cy="461665"/>
          </a:xfrm>
          <a:prstGeom prst="rect">
            <a:avLst/>
          </a:prstGeom>
          <a:noFill/>
        </p:spPr>
        <p:txBody>
          <a:bodyPr wrap="square" rtlCol="0">
            <a:spAutoFit/>
          </a:bodyPr>
          <a:lstStyle/>
          <a:p>
            <a:pPr algn="ctr"/>
            <a:r>
              <a:rPr kumimoji="1" lang="ja-JP" altLang="en-US" dirty="0" smtClean="0">
                <a:solidFill>
                  <a:schemeClr val="bg1"/>
                </a:solidFill>
              </a:rPr>
              <a:t>「演繹」であることが何より大切</a:t>
            </a:r>
            <a:endParaRPr kumimoji="1" lang="ja-JP" altLang="en-US" dirty="0">
              <a:solidFill>
                <a:schemeClr val="bg1"/>
              </a:solidFill>
            </a:endParaRPr>
          </a:p>
        </p:txBody>
      </p:sp>
      <p:sp>
        <p:nvSpPr>
          <p:cNvPr id="9" name="テキスト ボックス 8"/>
          <p:cNvSpPr txBox="1"/>
          <p:nvPr/>
        </p:nvSpPr>
        <p:spPr>
          <a:xfrm>
            <a:off x="323528" y="6381328"/>
            <a:ext cx="7920880" cy="30777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ja-JP" altLang="en-US" sz="1400" dirty="0" smtClean="0"/>
              <a:t>解析理論がいかに高尚であっても、「逆解析」から導かれたものは、最初に結論ありきなので「あと講釈」</a:t>
            </a:r>
            <a:endParaRPr kumimoji="1" lang="ja-JP" altLang="en-US" sz="14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609600"/>
            <a:ext cx="8496944" cy="731168"/>
          </a:xfrm>
        </p:spPr>
        <p:txBody>
          <a:bodyPr/>
          <a:lstStyle/>
          <a:p>
            <a:r>
              <a:rPr kumimoji="1" lang="ja-JP" altLang="en-US" sz="3600" dirty="0" smtClean="0"/>
              <a:t>でも結局パイプ流</a:t>
            </a:r>
            <a:r>
              <a:rPr kumimoji="1" lang="ja-JP" altLang="en-US" sz="3600" dirty="0" err="1" smtClean="0"/>
              <a:t>じゃん</a:t>
            </a:r>
            <a:r>
              <a:rPr kumimoji="1" lang="ja-JP" altLang="en-US" sz="3600" dirty="0" smtClean="0"/>
              <a:t>！地下流水音計測</a:t>
            </a:r>
            <a:endParaRPr kumimoji="1" lang="ja-JP" altLang="en-US" sz="3600" dirty="0"/>
          </a:p>
        </p:txBody>
      </p:sp>
      <p:sp>
        <p:nvSpPr>
          <p:cNvPr id="5" name="スライド番号プレースホルダ 4"/>
          <p:cNvSpPr>
            <a:spLocks noGrp="1"/>
          </p:cNvSpPr>
          <p:nvPr>
            <p:ph type="sldNum" sz="quarter" idx="12"/>
          </p:nvPr>
        </p:nvSpPr>
        <p:spPr/>
        <p:txBody>
          <a:bodyPr/>
          <a:lstStyle/>
          <a:p>
            <a:pPr>
              <a:defRPr/>
            </a:pPr>
            <a:fld id="{24916978-17E5-438E-88E3-324A617FB455}" type="slidenum">
              <a:rPr lang="en-US" altLang="ja-JP" smtClean="0"/>
              <a:pPr>
                <a:defRPr/>
              </a:pPr>
              <a:t>49</a:t>
            </a:fld>
            <a:endParaRPr lang="en-US" altLang="ja-JP"/>
          </a:p>
        </p:txBody>
      </p:sp>
      <p:pic>
        <p:nvPicPr>
          <p:cNvPr id="50178" name="Picture 2"/>
          <p:cNvPicPr>
            <a:picLocks noGrp="1" noChangeAspect="1" noChangeArrowheads="1"/>
          </p:cNvPicPr>
          <p:nvPr>
            <p:ph sz="half" idx="2"/>
          </p:nvPr>
        </p:nvPicPr>
        <p:blipFill>
          <a:blip r:embed="rId3" cstate="print"/>
          <a:srcRect/>
          <a:stretch>
            <a:fillRect/>
          </a:stretch>
        </p:blipFill>
        <p:spPr bwMode="auto">
          <a:xfrm>
            <a:off x="5364088" y="1412776"/>
            <a:ext cx="3503644" cy="3096345"/>
          </a:xfrm>
          <a:prstGeom prst="rect">
            <a:avLst/>
          </a:prstGeom>
          <a:noFill/>
          <a:ln w="9525">
            <a:noFill/>
            <a:miter lim="800000"/>
            <a:headEnd/>
            <a:tailEnd/>
          </a:ln>
        </p:spPr>
      </p:pic>
      <p:pic>
        <p:nvPicPr>
          <p:cNvPr id="50179" name="Picture 3"/>
          <p:cNvPicPr>
            <a:picLocks noGrp="1" noChangeAspect="1" noChangeArrowheads="1"/>
          </p:cNvPicPr>
          <p:nvPr>
            <p:ph sz="half" idx="1"/>
          </p:nvPr>
        </p:nvPicPr>
        <p:blipFill>
          <a:blip r:embed="rId4" cstate="print"/>
          <a:srcRect/>
          <a:stretch>
            <a:fillRect/>
          </a:stretch>
        </p:blipFill>
        <p:spPr bwMode="auto">
          <a:xfrm>
            <a:off x="395536" y="1412776"/>
            <a:ext cx="4744362" cy="5197613"/>
          </a:xfrm>
          <a:prstGeom prst="rect">
            <a:avLst/>
          </a:prstGeom>
          <a:noFill/>
          <a:ln w="9525">
            <a:noFill/>
            <a:miter lim="800000"/>
            <a:headEnd/>
            <a:tailEnd/>
          </a:ln>
        </p:spPr>
      </p:pic>
      <p:pic>
        <p:nvPicPr>
          <p:cNvPr id="50180" name="Picture 4"/>
          <p:cNvPicPr>
            <a:picLocks noChangeAspect="1" noChangeArrowheads="1"/>
          </p:cNvPicPr>
          <p:nvPr/>
        </p:nvPicPr>
        <p:blipFill>
          <a:blip r:embed="rId5" cstate="print"/>
          <a:srcRect/>
          <a:stretch>
            <a:fillRect/>
          </a:stretch>
        </p:blipFill>
        <p:spPr bwMode="auto">
          <a:xfrm>
            <a:off x="4932040" y="4437112"/>
            <a:ext cx="3168352" cy="2098384"/>
          </a:xfrm>
          <a:prstGeom prst="rect">
            <a:avLst/>
          </a:prstGeom>
          <a:noFill/>
          <a:ln w="9525">
            <a:noFill/>
            <a:miter lim="800000"/>
            <a:headEnd/>
            <a:tailEnd/>
          </a:ln>
        </p:spPr>
      </p:pic>
      <p:sp>
        <p:nvSpPr>
          <p:cNvPr id="9" name="テキスト ボックス 8"/>
          <p:cNvSpPr txBox="1"/>
          <p:nvPr/>
        </p:nvSpPr>
        <p:spPr>
          <a:xfrm>
            <a:off x="4716016" y="4221088"/>
            <a:ext cx="1296144" cy="230832"/>
          </a:xfrm>
          <a:prstGeom prst="rect">
            <a:avLst/>
          </a:prstGeom>
          <a:noFill/>
        </p:spPr>
        <p:txBody>
          <a:bodyPr wrap="square" rtlCol="0">
            <a:spAutoFit/>
          </a:bodyPr>
          <a:lstStyle/>
          <a:p>
            <a:r>
              <a:rPr kumimoji="1" lang="ja-JP" altLang="en-US" sz="900" dirty="0" smtClean="0"/>
              <a:t>水音のパワーレベル</a:t>
            </a:r>
            <a:endParaRPr kumimoji="1" lang="ja-JP" altLang="en-US" sz="900" dirty="0"/>
          </a:p>
        </p:txBody>
      </p:sp>
      <p:sp>
        <p:nvSpPr>
          <p:cNvPr id="10" name="下矢印 9"/>
          <p:cNvSpPr/>
          <p:nvPr/>
        </p:nvSpPr>
        <p:spPr>
          <a:xfrm>
            <a:off x="6804248" y="5013176"/>
            <a:ext cx="504056"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6804248" y="5013176"/>
            <a:ext cx="576064" cy="461665"/>
          </a:xfrm>
          <a:prstGeom prst="rect">
            <a:avLst/>
          </a:prstGeom>
          <a:noFill/>
        </p:spPr>
        <p:txBody>
          <a:bodyPr wrap="square" rtlCol="0">
            <a:spAutoFit/>
          </a:bodyPr>
          <a:lstStyle/>
          <a:p>
            <a:r>
              <a:rPr kumimoji="1" lang="ja-JP" altLang="en-US" dirty="0" smtClean="0"/>
              <a:t>水</a:t>
            </a:r>
            <a:endParaRPr kumimoji="1" lang="ja-JP" altLang="en-US" dirty="0"/>
          </a:p>
        </p:txBody>
      </p:sp>
      <p:sp>
        <p:nvSpPr>
          <p:cNvPr id="12" name="テキスト ボックス 11"/>
          <p:cNvSpPr txBox="1"/>
          <p:nvPr/>
        </p:nvSpPr>
        <p:spPr>
          <a:xfrm>
            <a:off x="2987824" y="0"/>
            <a:ext cx="5832648" cy="461665"/>
          </a:xfrm>
          <a:prstGeom prst="rect">
            <a:avLst/>
          </a:prstGeom>
          <a:noFill/>
        </p:spPr>
        <p:txBody>
          <a:bodyPr wrap="square" rtlCol="0">
            <a:spAutoFit/>
          </a:bodyPr>
          <a:lstStyle/>
          <a:p>
            <a:pPr algn="ctr"/>
            <a:r>
              <a:rPr kumimoji="1" lang="ja-JP" altLang="en-US" dirty="0" smtClean="0">
                <a:solidFill>
                  <a:schemeClr val="bg1"/>
                </a:solidFill>
              </a:rPr>
              <a:t>地下水流を「耳」で探る</a:t>
            </a:r>
            <a:endParaRPr kumimoji="1" lang="ja-JP" altLang="en-US"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どういう方法論がありますか？</a:t>
            </a:r>
            <a:endParaRPr kumimoji="1" lang="ja-JP" altLang="en-US" dirty="0"/>
          </a:p>
        </p:txBody>
      </p:sp>
      <p:sp>
        <p:nvSpPr>
          <p:cNvPr id="3" name="コンテンツ プレースホルダ 2"/>
          <p:cNvSpPr>
            <a:spLocks noGrp="1"/>
          </p:cNvSpPr>
          <p:nvPr>
            <p:ph idx="1"/>
          </p:nvPr>
        </p:nvSpPr>
        <p:spPr>
          <a:xfrm>
            <a:off x="467544" y="1981200"/>
            <a:ext cx="8208912" cy="4114800"/>
          </a:xfrm>
        </p:spPr>
        <p:txBody>
          <a:bodyPr/>
          <a:lstStyle/>
          <a:p>
            <a:r>
              <a:rPr lang="ja-JP" altLang="en-US" sz="2800" dirty="0" smtClean="0"/>
              <a:t>あなたは、田舎の家に住んでいるとしましょう。</a:t>
            </a:r>
          </a:p>
          <a:p>
            <a:r>
              <a:rPr lang="ja-JP" altLang="en-US" sz="2800" dirty="0" smtClean="0"/>
              <a:t>その背後には自然斜面が存在しています。</a:t>
            </a:r>
          </a:p>
          <a:p>
            <a:r>
              <a:rPr lang="ja-JP" altLang="en-US" sz="2800" dirty="0" smtClean="0"/>
              <a:t>そこで表層崩壊が起きたら、土砂が家に飛び込んできます。夜間であれば、死ぬかもしれません。</a:t>
            </a:r>
            <a:endParaRPr lang="en-US" altLang="ja-JP" sz="2800" dirty="0" smtClean="0"/>
          </a:p>
          <a:p>
            <a:r>
              <a:rPr lang="ja-JP" altLang="en-US" sz="2800" dirty="0" smtClean="0"/>
              <a:t>事前に調査・解析して、安全なのか危険なのかを評価しましょう。</a:t>
            </a:r>
            <a:endParaRPr lang="en-US" altLang="ja-JP" sz="2800" dirty="0" smtClean="0"/>
          </a:p>
          <a:p>
            <a:r>
              <a:rPr kumimoji="1" lang="ja-JP" altLang="en-US" sz="2800" dirty="0" smtClean="0"/>
              <a:t>そして危険と評価できたら予防対策をしましょう。</a:t>
            </a:r>
            <a:endParaRPr kumimoji="1" lang="ja-JP" altLang="en-US" sz="2800" dirty="0"/>
          </a:p>
        </p:txBody>
      </p:sp>
      <p:sp>
        <p:nvSpPr>
          <p:cNvPr id="4" name="スライド番号プレースホルダ 3"/>
          <p:cNvSpPr>
            <a:spLocks noGrp="1"/>
          </p:cNvSpPr>
          <p:nvPr>
            <p:ph type="sldNum" sz="quarter" idx="12"/>
          </p:nvPr>
        </p:nvSpPr>
        <p:spPr/>
        <p:txBody>
          <a:bodyPr/>
          <a:lstStyle/>
          <a:p>
            <a:pPr>
              <a:defRPr/>
            </a:pPr>
            <a:fld id="{E97F9EB7-8D54-4512-8E50-17CDCC0BC8B1}" type="slidenum">
              <a:rPr lang="en-US" altLang="ja-JP" smtClean="0"/>
              <a:pPr>
                <a:defRPr/>
              </a:pPr>
              <a:t>5</a:t>
            </a:fld>
            <a:endParaRPr lang="en-US" altLang="ja-JP"/>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 4"/>
          <p:cNvSpPr>
            <a:spLocks noGrp="1"/>
          </p:cNvSpPr>
          <p:nvPr>
            <p:ph type="sldNum" sz="quarter" idx="12"/>
          </p:nvPr>
        </p:nvSpPr>
        <p:spPr/>
        <p:txBody>
          <a:bodyPr/>
          <a:lstStyle/>
          <a:p>
            <a:pPr>
              <a:defRPr/>
            </a:pPr>
            <a:fld id="{24916978-17E5-438E-88E3-324A617FB455}" type="slidenum">
              <a:rPr lang="en-US" altLang="ja-JP" smtClean="0"/>
              <a:pPr>
                <a:defRPr/>
              </a:pPr>
              <a:t>50</a:t>
            </a:fld>
            <a:endParaRPr lang="en-US" altLang="ja-JP"/>
          </a:p>
        </p:txBody>
      </p:sp>
      <p:pic>
        <p:nvPicPr>
          <p:cNvPr id="50178" name="Picture 2"/>
          <p:cNvPicPr>
            <a:picLocks noGrp="1" noChangeAspect="1" noChangeArrowheads="1"/>
          </p:cNvPicPr>
          <p:nvPr>
            <p:ph sz="half" idx="2"/>
          </p:nvPr>
        </p:nvPicPr>
        <p:blipFill>
          <a:blip r:embed="rId3" cstate="print"/>
          <a:srcRect/>
          <a:stretch>
            <a:fillRect/>
          </a:stretch>
        </p:blipFill>
        <p:spPr bwMode="auto">
          <a:xfrm>
            <a:off x="1043608" y="620688"/>
            <a:ext cx="6624736" cy="5854610"/>
          </a:xfrm>
          <a:prstGeom prst="rect">
            <a:avLst/>
          </a:prstGeom>
          <a:noFill/>
          <a:ln w="9525">
            <a:noFill/>
            <a:miter lim="800000"/>
            <a:headEnd/>
            <a:tailEnd/>
          </a:ln>
        </p:spPr>
      </p:pic>
      <p:sp>
        <p:nvSpPr>
          <p:cNvPr id="12" name="テキスト ボックス 11"/>
          <p:cNvSpPr txBox="1"/>
          <p:nvPr/>
        </p:nvSpPr>
        <p:spPr>
          <a:xfrm>
            <a:off x="2987824" y="0"/>
            <a:ext cx="5832648" cy="461665"/>
          </a:xfrm>
          <a:prstGeom prst="rect">
            <a:avLst/>
          </a:prstGeom>
          <a:noFill/>
        </p:spPr>
        <p:txBody>
          <a:bodyPr wrap="square" rtlCol="0">
            <a:spAutoFit/>
          </a:bodyPr>
          <a:lstStyle/>
          <a:p>
            <a:pPr algn="ctr"/>
            <a:r>
              <a:rPr kumimoji="1" lang="ja-JP" altLang="en-US" dirty="0" smtClean="0">
                <a:solidFill>
                  <a:schemeClr val="bg1"/>
                </a:solidFill>
              </a:rPr>
              <a:t>地下水流を「耳」で探る</a:t>
            </a:r>
            <a:endParaRPr kumimoji="1" lang="ja-JP" altLang="en-US" dirty="0">
              <a:solidFill>
                <a:schemeClr val="bg1"/>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 4"/>
          <p:cNvSpPr>
            <a:spLocks noGrp="1"/>
          </p:cNvSpPr>
          <p:nvPr>
            <p:ph type="sldNum" sz="quarter" idx="12"/>
          </p:nvPr>
        </p:nvSpPr>
        <p:spPr/>
        <p:txBody>
          <a:bodyPr/>
          <a:lstStyle/>
          <a:p>
            <a:pPr>
              <a:defRPr/>
            </a:pPr>
            <a:fld id="{24916978-17E5-438E-88E3-324A617FB455}" type="slidenum">
              <a:rPr lang="en-US" altLang="ja-JP" smtClean="0"/>
              <a:pPr>
                <a:defRPr/>
              </a:pPr>
              <a:t>51</a:t>
            </a:fld>
            <a:endParaRPr lang="en-US" altLang="ja-JP"/>
          </a:p>
        </p:txBody>
      </p:sp>
      <p:pic>
        <p:nvPicPr>
          <p:cNvPr id="50180" name="Picture 4"/>
          <p:cNvPicPr>
            <a:picLocks noChangeAspect="1" noChangeArrowheads="1"/>
          </p:cNvPicPr>
          <p:nvPr/>
        </p:nvPicPr>
        <p:blipFill>
          <a:blip r:embed="rId3" cstate="print"/>
          <a:srcRect/>
          <a:stretch>
            <a:fillRect/>
          </a:stretch>
        </p:blipFill>
        <p:spPr bwMode="auto">
          <a:xfrm>
            <a:off x="683568" y="1412776"/>
            <a:ext cx="7485012" cy="4968552"/>
          </a:xfrm>
          <a:prstGeom prst="rect">
            <a:avLst/>
          </a:prstGeom>
          <a:noFill/>
          <a:ln w="9525">
            <a:noFill/>
            <a:miter lim="800000"/>
            <a:headEnd/>
            <a:tailEnd/>
          </a:ln>
        </p:spPr>
      </p:pic>
      <p:sp>
        <p:nvSpPr>
          <p:cNvPr id="10" name="下矢印 9"/>
          <p:cNvSpPr/>
          <p:nvPr/>
        </p:nvSpPr>
        <p:spPr>
          <a:xfrm>
            <a:off x="5220072" y="3212976"/>
            <a:ext cx="1120124" cy="10032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p>
        </p:txBody>
      </p:sp>
      <p:sp>
        <p:nvSpPr>
          <p:cNvPr id="11" name="テキスト ボックス 10"/>
          <p:cNvSpPr txBox="1"/>
          <p:nvPr/>
        </p:nvSpPr>
        <p:spPr>
          <a:xfrm>
            <a:off x="5292080" y="3284984"/>
            <a:ext cx="1008112" cy="584775"/>
          </a:xfrm>
          <a:prstGeom prst="rect">
            <a:avLst/>
          </a:prstGeom>
          <a:noFill/>
        </p:spPr>
        <p:txBody>
          <a:bodyPr wrap="square" rtlCol="0">
            <a:spAutoFit/>
          </a:bodyPr>
          <a:lstStyle/>
          <a:p>
            <a:pPr algn="ctr"/>
            <a:r>
              <a:rPr kumimoji="1" lang="ja-JP" altLang="en-US" sz="3200" dirty="0" smtClean="0"/>
              <a:t>水</a:t>
            </a:r>
            <a:endParaRPr kumimoji="1" lang="ja-JP" altLang="en-US" sz="3200" dirty="0"/>
          </a:p>
        </p:txBody>
      </p:sp>
      <p:sp>
        <p:nvSpPr>
          <p:cNvPr id="12" name="テキスト ボックス 11"/>
          <p:cNvSpPr txBox="1"/>
          <p:nvPr/>
        </p:nvSpPr>
        <p:spPr>
          <a:xfrm>
            <a:off x="2987824" y="0"/>
            <a:ext cx="5832648" cy="461665"/>
          </a:xfrm>
          <a:prstGeom prst="rect">
            <a:avLst/>
          </a:prstGeom>
          <a:noFill/>
        </p:spPr>
        <p:txBody>
          <a:bodyPr wrap="square" rtlCol="0">
            <a:spAutoFit/>
          </a:bodyPr>
          <a:lstStyle/>
          <a:p>
            <a:pPr algn="ctr"/>
            <a:r>
              <a:rPr kumimoji="1" lang="ja-JP" altLang="en-US" dirty="0" smtClean="0">
                <a:solidFill>
                  <a:schemeClr val="bg1"/>
                </a:solidFill>
              </a:rPr>
              <a:t>地下水流を「耳」で探る</a:t>
            </a:r>
            <a:endParaRPr kumimoji="1" lang="ja-JP" altLang="en-US" dirty="0">
              <a:solidFill>
                <a:schemeClr val="bg1"/>
              </a:solidFill>
            </a:endParaRPr>
          </a:p>
        </p:txBody>
      </p:sp>
      <p:sp>
        <p:nvSpPr>
          <p:cNvPr id="15" name="タイトル 14"/>
          <p:cNvSpPr>
            <a:spLocks noGrp="1"/>
          </p:cNvSpPr>
          <p:nvPr>
            <p:ph type="title"/>
          </p:nvPr>
        </p:nvSpPr>
        <p:spPr>
          <a:xfrm>
            <a:off x="611560" y="620688"/>
            <a:ext cx="7772400" cy="720080"/>
          </a:xfrm>
        </p:spPr>
        <p:txBody>
          <a:bodyPr/>
          <a:lstStyle/>
          <a:p>
            <a:r>
              <a:rPr lang="ja-JP" altLang="en-US" dirty="0" smtClean="0"/>
              <a:t>水音のパワーレベル</a:t>
            </a:r>
            <a:endParaRPr kumimoji="1" lang="ja-JP" alt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2"/>
          <p:cNvSpPr>
            <a:spLocks noGrp="1"/>
          </p:cNvSpPr>
          <p:nvPr>
            <p:ph type="title"/>
          </p:nvPr>
        </p:nvSpPr>
        <p:spPr>
          <a:xfrm>
            <a:off x="179512" y="476672"/>
            <a:ext cx="8784976" cy="803176"/>
          </a:xfrm>
        </p:spPr>
        <p:txBody>
          <a:bodyPr/>
          <a:lstStyle/>
          <a:p>
            <a:r>
              <a:rPr lang="ja-JP" altLang="en-US" sz="3600" dirty="0" smtClean="0"/>
              <a:t>崩壊</a:t>
            </a:r>
            <a:r>
              <a:rPr kumimoji="1" lang="ja-JP" altLang="en-US" sz="3600" dirty="0" smtClean="0"/>
              <a:t>確率で表現する方が取り扱いが易しい</a:t>
            </a:r>
            <a:endParaRPr kumimoji="1" lang="ja-JP" altLang="en-US" sz="3600" dirty="0"/>
          </a:p>
        </p:txBody>
      </p:sp>
      <p:sp>
        <p:nvSpPr>
          <p:cNvPr id="5" name="スライド番号プレースホルダ 4"/>
          <p:cNvSpPr>
            <a:spLocks noGrp="1"/>
          </p:cNvSpPr>
          <p:nvPr>
            <p:ph type="sldNum" sz="quarter" idx="12"/>
          </p:nvPr>
        </p:nvSpPr>
        <p:spPr/>
        <p:txBody>
          <a:bodyPr/>
          <a:lstStyle/>
          <a:p>
            <a:pPr>
              <a:defRPr/>
            </a:pPr>
            <a:fld id="{24916978-17E5-438E-88E3-324A617FB455}" type="slidenum">
              <a:rPr lang="en-US" altLang="ja-JP" smtClean="0"/>
              <a:pPr>
                <a:defRPr/>
              </a:pPr>
              <a:t>52</a:t>
            </a:fld>
            <a:endParaRPr lang="en-US" altLang="ja-JP"/>
          </a:p>
        </p:txBody>
      </p:sp>
      <p:pic>
        <p:nvPicPr>
          <p:cNvPr id="6" name="Picture 2"/>
          <p:cNvPicPr>
            <a:picLocks noChangeAspect="1" noChangeArrowheads="1"/>
          </p:cNvPicPr>
          <p:nvPr/>
        </p:nvPicPr>
        <p:blipFill>
          <a:blip r:embed="rId3" cstate="print"/>
          <a:stretch>
            <a:fillRect/>
          </a:stretch>
        </p:blipFill>
        <p:spPr bwMode="auto">
          <a:xfrm>
            <a:off x="1043608" y="1772816"/>
            <a:ext cx="4884633" cy="3028700"/>
          </a:xfrm>
          <a:prstGeom prst="rect">
            <a:avLst/>
          </a:prstGeom>
          <a:noFill/>
          <a:ln w="9525">
            <a:noFill/>
            <a:miter lim="800000"/>
            <a:headEnd/>
            <a:tailEnd/>
          </a:ln>
        </p:spPr>
      </p:pic>
      <p:pic>
        <p:nvPicPr>
          <p:cNvPr id="7" name="Picture 4"/>
          <p:cNvPicPr>
            <a:picLocks noChangeAspect="1" noChangeArrowheads="1"/>
          </p:cNvPicPr>
          <p:nvPr/>
        </p:nvPicPr>
        <p:blipFill>
          <a:blip r:embed="rId4" cstate="print"/>
          <a:stretch>
            <a:fillRect/>
          </a:stretch>
        </p:blipFill>
        <p:spPr bwMode="auto">
          <a:xfrm>
            <a:off x="1115616" y="4869160"/>
            <a:ext cx="4977680" cy="1687349"/>
          </a:xfrm>
          <a:prstGeom prst="rect">
            <a:avLst/>
          </a:prstGeom>
          <a:noFill/>
          <a:ln w="9525">
            <a:noFill/>
            <a:miter lim="800000"/>
            <a:headEnd/>
            <a:tailEnd/>
          </a:ln>
        </p:spPr>
      </p:pic>
      <p:sp>
        <p:nvSpPr>
          <p:cNvPr id="8" name="テキスト ボックス 7"/>
          <p:cNvSpPr txBox="1"/>
          <p:nvPr/>
        </p:nvSpPr>
        <p:spPr>
          <a:xfrm>
            <a:off x="1763688" y="5229200"/>
            <a:ext cx="936104" cy="307777"/>
          </a:xfrm>
          <a:prstGeom prst="rect">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kumimoji="1" lang="ja-JP" altLang="en-US" sz="1400" dirty="0" smtClean="0"/>
              <a:t>破壊</a:t>
            </a:r>
            <a:r>
              <a:rPr kumimoji="1" lang="en-US" altLang="ja-JP" sz="1400" dirty="0" smtClean="0"/>
              <a:t>Fs&lt;1</a:t>
            </a:r>
            <a:endParaRPr kumimoji="1" lang="ja-JP" altLang="en-US" sz="1400" dirty="0"/>
          </a:p>
        </p:txBody>
      </p:sp>
      <p:sp>
        <p:nvSpPr>
          <p:cNvPr id="9" name="テキスト ボックス 8"/>
          <p:cNvSpPr txBox="1"/>
          <p:nvPr/>
        </p:nvSpPr>
        <p:spPr>
          <a:xfrm>
            <a:off x="4139952" y="5229200"/>
            <a:ext cx="1440160" cy="3077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kumimoji="1" lang="ja-JP" altLang="en-US" sz="1400" dirty="0" smtClean="0"/>
              <a:t>破壊せず</a:t>
            </a:r>
            <a:r>
              <a:rPr kumimoji="1" lang="en-US" altLang="ja-JP" sz="1400" dirty="0" smtClean="0"/>
              <a:t>Fs</a:t>
            </a:r>
            <a:r>
              <a:rPr kumimoji="1" lang="ja-JP" altLang="en-US" sz="1400" dirty="0" smtClean="0"/>
              <a:t>≧</a:t>
            </a:r>
            <a:r>
              <a:rPr kumimoji="1" lang="en-US" altLang="ja-JP" sz="1400" dirty="0" smtClean="0"/>
              <a:t>1</a:t>
            </a:r>
            <a:endParaRPr kumimoji="1" lang="ja-JP" altLang="en-US" sz="1400" dirty="0"/>
          </a:p>
        </p:txBody>
      </p:sp>
      <p:sp>
        <p:nvSpPr>
          <p:cNvPr id="10" name="テキスト ボックス 9"/>
          <p:cNvSpPr txBox="1"/>
          <p:nvPr/>
        </p:nvSpPr>
        <p:spPr>
          <a:xfrm>
            <a:off x="6228184" y="1988840"/>
            <a:ext cx="2304256" cy="1077218"/>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kumimoji="1" lang="ja-JP" altLang="en-US" sz="1600" dirty="0" smtClean="0"/>
              <a:t>確率解析結果（例）</a:t>
            </a:r>
            <a:endParaRPr kumimoji="1" lang="en-US" altLang="ja-JP" sz="1600" dirty="0" smtClean="0"/>
          </a:p>
          <a:p>
            <a:r>
              <a:rPr lang="ja-JP" altLang="en-US" sz="1600" dirty="0" smtClean="0"/>
              <a:t>安全率</a:t>
            </a:r>
            <a:r>
              <a:rPr lang="en-US" altLang="ja-JP" sz="1600" dirty="0" smtClean="0"/>
              <a:t>Fs=1.061</a:t>
            </a:r>
          </a:p>
          <a:p>
            <a:r>
              <a:rPr lang="ja-JP" altLang="en-US" sz="1600" dirty="0"/>
              <a:t>崩壊</a:t>
            </a:r>
            <a:r>
              <a:rPr kumimoji="1" lang="ja-JP" altLang="en-US" sz="1600" dirty="0" smtClean="0"/>
              <a:t>確率 </a:t>
            </a:r>
            <a:r>
              <a:rPr kumimoji="1" lang="en-US" altLang="ja-JP" sz="1600" dirty="0" smtClean="0"/>
              <a:t>PF=41.3</a:t>
            </a:r>
            <a:r>
              <a:rPr kumimoji="1" lang="ja-JP" altLang="en-US" sz="1600" dirty="0" smtClean="0"/>
              <a:t>％</a:t>
            </a:r>
            <a:endParaRPr kumimoji="1" lang="en-US" altLang="ja-JP" sz="1600" dirty="0" smtClean="0"/>
          </a:p>
          <a:p>
            <a:r>
              <a:rPr lang="ja-JP" altLang="en-US" sz="1600" dirty="0"/>
              <a:t>信頼性</a:t>
            </a:r>
            <a:r>
              <a:rPr lang="ja-JP" altLang="en-US" sz="1600" dirty="0" smtClean="0"/>
              <a:t>指数</a:t>
            </a:r>
            <a:r>
              <a:rPr lang="en-US" altLang="ja-JP" sz="1600" dirty="0" smtClean="0"/>
              <a:t>RI=0.246</a:t>
            </a:r>
            <a:endParaRPr kumimoji="1" lang="ja-JP" altLang="en-US" sz="1600" dirty="0"/>
          </a:p>
        </p:txBody>
      </p:sp>
      <p:sp>
        <p:nvSpPr>
          <p:cNvPr id="12" name="テキスト ボックス 11"/>
          <p:cNvSpPr txBox="1"/>
          <p:nvPr/>
        </p:nvSpPr>
        <p:spPr>
          <a:xfrm>
            <a:off x="6228184" y="3140968"/>
            <a:ext cx="2592288" cy="646331"/>
          </a:xfrm>
          <a:prstGeom prst="rect">
            <a:avLst/>
          </a:prstGeom>
          <a:noFill/>
        </p:spPr>
        <p:txBody>
          <a:bodyPr wrap="square" rtlCol="0">
            <a:spAutoFit/>
          </a:bodyPr>
          <a:lstStyle/>
          <a:p>
            <a:r>
              <a:rPr kumimoji="1" lang="en-US" altLang="ja-JP" sz="1200" dirty="0" smtClean="0">
                <a:latin typeface="+mj-ea"/>
                <a:ea typeface="+mj-ea"/>
              </a:rPr>
              <a:t>RI:</a:t>
            </a:r>
            <a:r>
              <a:rPr lang="en-US" altLang="ja-JP" sz="1200" dirty="0" smtClean="0">
                <a:latin typeface="+mj-ea"/>
                <a:ea typeface="+mj-ea"/>
              </a:rPr>
              <a:t> Reliability Index</a:t>
            </a:r>
          </a:p>
          <a:p>
            <a:r>
              <a:rPr kumimoji="1" lang="ja-JP" altLang="en-US" sz="1200" dirty="0">
                <a:latin typeface="+mj-ea"/>
                <a:ea typeface="+mj-ea"/>
              </a:rPr>
              <a:t>信頼性</a:t>
            </a:r>
            <a:r>
              <a:rPr kumimoji="1" lang="ja-JP" altLang="en-US" sz="1200" dirty="0" smtClean="0">
                <a:latin typeface="+mj-ea"/>
                <a:ea typeface="+mj-ea"/>
              </a:rPr>
              <a:t>指数；この値が</a:t>
            </a:r>
            <a:r>
              <a:rPr kumimoji="1" lang="en-US" altLang="ja-JP" sz="1200" dirty="0" smtClean="0">
                <a:latin typeface="+mj-ea"/>
                <a:ea typeface="+mj-ea"/>
              </a:rPr>
              <a:t>3</a:t>
            </a:r>
            <a:r>
              <a:rPr kumimoji="1" lang="ja-JP" altLang="en-US" sz="1200" dirty="0" smtClean="0">
                <a:latin typeface="+mj-ea"/>
                <a:ea typeface="+mj-ea"/>
              </a:rPr>
              <a:t>以上であれば完全に安定（崩壊確率</a:t>
            </a:r>
            <a:r>
              <a:rPr kumimoji="1" lang="en-US" altLang="ja-JP" sz="1200" dirty="0" smtClean="0">
                <a:latin typeface="+mj-ea"/>
                <a:ea typeface="+mj-ea"/>
              </a:rPr>
              <a:t>0</a:t>
            </a:r>
            <a:r>
              <a:rPr kumimoji="1" lang="ja-JP" altLang="en-US" sz="1200" dirty="0" smtClean="0">
                <a:latin typeface="+mj-ea"/>
                <a:ea typeface="+mj-ea"/>
              </a:rPr>
              <a:t>％）な斜面</a:t>
            </a:r>
            <a:endParaRPr kumimoji="1" lang="ja-JP" altLang="en-US" sz="1200" dirty="0">
              <a:latin typeface="+mj-ea"/>
              <a:ea typeface="+mj-ea"/>
            </a:endParaRPr>
          </a:p>
        </p:txBody>
      </p:sp>
      <p:pic>
        <p:nvPicPr>
          <p:cNvPr id="14" name="Picture 5"/>
          <p:cNvPicPr>
            <a:picLocks noChangeAspect="1" noChangeArrowheads="1"/>
          </p:cNvPicPr>
          <p:nvPr/>
        </p:nvPicPr>
        <p:blipFill>
          <a:blip r:embed="rId5" cstate="print"/>
          <a:srcRect/>
          <a:stretch>
            <a:fillRect/>
          </a:stretch>
        </p:blipFill>
        <p:spPr bwMode="auto">
          <a:xfrm>
            <a:off x="6084168" y="4509120"/>
            <a:ext cx="2811173" cy="1761357"/>
          </a:xfrm>
          <a:prstGeom prst="rect">
            <a:avLst/>
          </a:prstGeom>
          <a:noFill/>
          <a:ln w="9525">
            <a:noFill/>
            <a:miter lim="800000"/>
            <a:headEnd/>
            <a:tailEnd/>
          </a:ln>
        </p:spPr>
      </p:pic>
      <p:sp>
        <p:nvSpPr>
          <p:cNvPr id="15" name="タイトル 11"/>
          <p:cNvSpPr txBox="1">
            <a:spLocks/>
          </p:cNvSpPr>
          <p:nvPr/>
        </p:nvSpPr>
        <p:spPr bwMode="auto">
          <a:xfrm>
            <a:off x="467544" y="1196752"/>
            <a:ext cx="5138830" cy="504056"/>
          </a:xfrm>
          <a:prstGeom prst="rect">
            <a:avLst/>
          </a:prstGeom>
          <a:ln w="9525" cap="flat" cmpd="sng" algn="ctr">
            <a:solidFill>
              <a:schemeClr val="dk1">
                <a:shade val="95000"/>
                <a:satMod val="105000"/>
              </a:schemeClr>
            </a:solidFill>
            <a:prstDash val="solid"/>
            <a:miter lim="800000"/>
            <a:headEnd/>
            <a:tailEnd/>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ctr" anchorCtr="0" compatLnSpc="1">
            <a:prstTxWarp prst="textNoShape">
              <a:avLst/>
            </a:prstTxWarp>
            <a:normAutofit fontScale="925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smtClean="0">
                <a:ln>
                  <a:noFill/>
                </a:ln>
                <a:solidFill>
                  <a:schemeClr val="dk1"/>
                </a:solidFill>
                <a:effectLst/>
                <a:uLnTx/>
                <a:uFillTx/>
                <a:latin typeface="+mn-lt"/>
                <a:ea typeface="+mn-ea"/>
                <a:cs typeface="+mn-cs"/>
              </a:rPr>
              <a:t>データ取得数が多いと確率的解析が可能</a:t>
            </a:r>
            <a:endParaRPr kumimoji="1" lang="ja-JP" altLang="en-US" sz="2400" b="0" i="0" u="none" strike="noStrike" kern="0" cap="none" spc="0" normalizeH="0" baseline="0" noProof="0" dirty="0">
              <a:ln>
                <a:noFill/>
              </a:ln>
              <a:solidFill>
                <a:schemeClr val="dk1"/>
              </a:solidFill>
              <a:effectLst/>
              <a:uLnTx/>
              <a:uFillTx/>
              <a:latin typeface="+mn-lt"/>
              <a:ea typeface="+mn-ea"/>
              <a:cs typeface="+mn-cs"/>
            </a:endParaRPr>
          </a:p>
        </p:txBody>
      </p:sp>
      <p:sp>
        <p:nvSpPr>
          <p:cNvPr id="17" name="テキスト ボックス 16"/>
          <p:cNvSpPr txBox="1"/>
          <p:nvPr/>
        </p:nvSpPr>
        <p:spPr>
          <a:xfrm>
            <a:off x="6012160" y="3933056"/>
            <a:ext cx="2880320" cy="52322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kumimoji="1" lang="ja-JP" altLang="en-US" sz="1400" dirty="0" smtClean="0"/>
              <a:t>土層強度検査棒では</a:t>
            </a:r>
            <a:endParaRPr kumimoji="1" lang="en-US" altLang="ja-JP" sz="1400" dirty="0" smtClean="0"/>
          </a:p>
          <a:p>
            <a:pPr algn="ctr"/>
            <a:r>
              <a:rPr kumimoji="1" lang="ja-JP" altLang="en-US" sz="1400" dirty="0" smtClean="0"/>
              <a:t>多量のデータ取得が容易</a:t>
            </a:r>
            <a:endParaRPr kumimoji="1" lang="ja-JP" altLang="en-US" sz="1400" dirty="0"/>
          </a:p>
        </p:txBody>
      </p:sp>
      <p:sp>
        <p:nvSpPr>
          <p:cNvPr id="18" name="テキスト ボックス 17"/>
          <p:cNvSpPr txBox="1"/>
          <p:nvPr/>
        </p:nvSpPr>
        <p:spPr>
          <a:xfrm>
            <a:off x="2771800" y="0"/>
            <a:ext cx="5976664" cy="400110"/>
          </a:xfrm>
          <a:prstGeom prst="rect">
            <a:avLst/>
          </a:prstGeom>
          <a:noFill/>
        </p:spPr>
        <p:txBody>
          <a:bodyPr wrap="square" rtlCol="0">
            <a:spAutoFit/>
          </a:bodyPr>
          <a:lstStyle/>
          <a:p>
            <a:r>
              <a:rPr kumimoji="1" lang="en-US" altLang="ja-JP" sz="1000" dirty="0" smtClean="0">
                <a:solidFill>
                  <a:schemeClr val="bg1"/>
                </a:solidFill>
              </a:rPr>
              <a:t>※</a:t>
            </a:r>
            <a:r>
              <a:rPr kumimoji="1" lang="ja-JP" altLang="en-US" sz="1000" dirty="0" smtClean="0">
                <a:solidFill>
                  <a:schemeClr val="bg1"/>
                </a:solidFill>
              </a:rPr>
              <a:t>確定論的安全（</a:t>
            </a:r>
            <a:r>
              <a:rPr kumimoji="1" lang="en-US" altLang="ja-JP" sz="1000" dirty="0" err="1" smtClean="0">
                <a:solidFill>
                  <a:schemeClr val="bg1"/>
                </a:solidFill>
              </a:rPr>
              <a:t>Fs;Factor</a:t>
            </a:r>
            <a:r>
              <a:rPr kumimoji="1" lang="ja-JP" altLang="en-US" sz="1000" dirty="0" smtClean="0">
                <a:solidFill>
                  <a:schemeClr val="bg1"/>
                </a:solidFill>
              </a:rPr>
              <a:t> </a:t>
            </a:r>
            <a:r>
              <a:rPr kumimoji="1" lang="en-US" altLang="ja-JP" sz="1000" dirty="0" smtClean="0">
                <a:solidFill>
                  <a:schemeClr val="bg1"/>
                </a:solidFill>
              </a:rPr>
              <a:t>of Safety)</a:t>
            </a:r>
            <a:r>
              <a:rPr kumimoji="1" lang="ja-JP" altLang="en-US" sz="1000" dirty="0" smtClean="0">
                <a:solidFill>
                  <a:schemeClr val="bg1"/>
                </a:solidFill>
              </a:rPr>
              <a:t>：唯一の土質定数で計算したときの唯一の安全率解</a:t>
            </a:r>
            <a:endParaRPr kumimoji="1" lang="en-US" altLang="ja-JP" sz="1000" dirty="0" smtClean="0">
              <a:solidFill>
                <a:schemeClr val="bg1"/>
              </a:solidFill>
            </a:endParaRPr>
          </a:p>
          <a:p>
            <a:r>
              <a:rPr lang="ja-JP" altLang="en-US" sz="1000" dirty="0">
                <a:solidFill>
                  <a:schemeClr val="bg1"/>
                </a:solidFill>
              </a:rPr>
              <a:t>　</a:t>
            </a:r>
            <a:r>
              <a:rPr lang="ja-JP" altLang="en-US" sz="1000" dirty="0" smtClean="0">
                <a:solidFill>
                  <a:schemeClr val="bg1"/>
                </a:solidFill>
              </a:rPr>
              <a:t>　崩壊確率</a:t>
            </a:r>
            <a:r>
              <a:rPr lang="en-US" altLang="ja-JP" sz="1000" dirty="0" smtClean="0">
                <a:solidFill>
                  <a:schemeClr val="bg1"/>
                </a:solidFill>
              </a:rPr>
              <a:t>(</a:t>
            </a:r>
            <a:r>
              <a:rPr lang="en-US" altLang="ja-JP" sz="1000" dirty="0" err="1" smtClean="0">
                <a:solidFill>
                  <a:schemeClr val="bg1"/>
                </a:solidFill>
              </a:rPr>
              <a:t>PF:Probability</a:t>
            </a:r>
            <a:r>
              <a:rPr lang="en-US" altLang="ja-JP" sz="1000" dirty="0" smtClean="0">
                <a:solidFill>
                  <a:schemeClr val="bg1"/>
                </a:solidFill>
              </a:rPr>
              <a:t> of Failure)</a:t>
            </a:r>
            <a:r>
              <a:rPr lang="ja-JP" altLang="en-US" sz="1000" dirty="0" smtClean="0">
                <a:solidFill>
                  <a:schemeClr val="bg1"/>
                </a:solidFill>
              </a:rPr>
              <a:t>：土質定数をばらつかせて数多く計算し、安全率が</a:t>
            </a:r>
            <a:r>
              <a:rPr lang="en-US" altLang="ja-JP" sz="1000" dirty="0" smtClean="0">
                <a:solidFill>
                  <a:schemeClr val="bg1"/>
                </a:solidFill>
              </a:rPr>
              <a:t>1.0</a:t>
            </a:r>
            <a:r>
              <a:rPr lang="ja-JP" altLang="en-US" sz="1000" dirty="0" smtClean="0">
                <a:solidFill>
                  <a:schemeClr val="bg1"/>
                </a:solidFill>
              </a:rPr>
              <a:t>を下回る確率</a:t>
            </a:r>
            <a:endParaRPr kumimoji="1" lang="ja-JP" altLang="en-US" sz="1000" dirty="0">
              <a:solidFill>
                <a:schemeClr val="bg1"/>
              </a:solidFill>
            </a:endParaRPr>
          </a:p>
        </p:txBody>
      </p:sp>
      <p:pic>
        <p:nvPicPr>
          <p:cNvPr id="19" name="Picture 6"/>
          <p:cNvPicPr>
            <a:picLocks noChangeAspect="1" noChangeArrowheads="1"/>
          </p:cNvPicPr>
          <p:nvPr/>
        </p:nvPicPr>
        <p:blipFill>
          <a:blip r:embed="rId6" cstate="print"/>
          <a:srcRect/>
          <a:stretch>
            <a:fillRect/>
          </a:stretch>
        </p:blipFill>
        <p:spPr bwMode="auto">
          <a:xfrm>
            <a:off x="0" y="4077072"/>
            <a:ext cx="1238730" cy="2420888"/>
          </a:xfrm>
          <a:prstGeom prst="rect">
            <a:avLst/>
          </a:prstGeom>
          <a:noFill/>
          <a:ln w="9525">
            <a:noFill/>
            <a:miter lim="800000"/>
            <a:headEnd/>
            <a:tailEnd/>
          </a:ln>
        </p:spPr>
      </p:pic>
      <p:sp>
        <p:nvSpPr>
          <p:cNvPr id="20" name="テキスト ボックス 19"/>
          <p:cNvSpPr txBox="1"/>
          <p:nvPr/>
        </p:nvSpPr>
        <p:spPr>
          <a:xfrm>
            <a:off x="5868144" y="1196752"/>
            <a:ext cx="2880320"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kumimoji="1" lang="ja-JP" altLang="en-US" sz="1400" dirty="0" smtClean="0"/>
              <a:t>（非専門家の理解が容易）</a:t>
            </a:r>
            <a:endParaRPr kumimoji="1" lang="en-US" altLang="ja-JP" sz="1400" dirty="0" smtClean="0"/>
          </a:p>
          <a:p>
            <a:r>
              <a:rPr lang="ja-JP" altLang="en-US" sz="1400" dirty="0" smtClean="0"/>
              <a:t>（投資の意思決定者は非専門家）</a:t>
            </a:r>
            <a:endParaRPr kumimoji="1" lang="ja-JP" altLang="en-US" sz="1400" dirty="0"/>
          </a:p>
        </p:txBody>
      </p:sp>
      <p:sp>
        <p:nvSpPr>
          <p:cNvPr id="21" name="テキスト ボックス 20"/>
          <p:cNvSpPr txBox="1"/>
          <p:nvPr/>
        </p:nvSpPr>
        <p:spPr>
          <a:xfrm>
            <a:off x="0" y="3645024"/>
            <a:ext cx="1707519" cy="369332"/>
          </a:xfrm>
          <a:prstGeom prst="rect">
            <a:avLst/>
          </a:prstGeom>
          <a:noFill/>
        </p:spPr>
        <p:txBody>
          <a:bodyPr wrap="none" rtlCol="0">
            <a:spAutoFit/>
          </a:bodyPr>
          <a:lstStyle/>
          <a:p>
            <a:r>
              <a:rPr kumimoji="1" lang="ja-JP" altLang="en-US" sz="900" dirty="0" smtClean="0"/>
              <a:t>Ｃ・</a:t>
            </a:r>
            <a:r>
              <a:rPr kumimoji="1" lang="en-US" altLang="ja-JP" sz="900" dirty="0" smtClean="0"/>
              <a:t>φ</a:t>
            </a:r>
            <a:r>
              <a:rPr kumimoji="1" lang="ja-JP" altLang="en-US" sz="900" dirty="0" smtClean="0"/>
              <a:t>は</a:t>
            </a:r>
            <a:r>
              <a:rPr kumimoji="1" lang="en-US" altLang="ja-JP" sz="900" dirty="0" smtClean="0"/>
              <a:t>3σ</a:t>
            </a:r>
            <a:r>
              <a:rPr kumimoji="1" lang="ja-JP" altLang="en-US" sz="900" dirty="0" smtClean="0"/>
              <a:t>の幅で正規分布させ、</a:t>
            </a:r>
            <a:endParaRPr kumimoji="1" lang="en-US" altLang="ja-JP" sz="900" dirty="0" smtClean="0"/>
          </a:p>
          <a:p>
            <a:r>
              <a:rPr kumimoji="1" lang="ja-JP" altLang="en-US" sz="900" dirty="0" smtClean="0"/>
              <a:t>モンテカルロシミュレーション</a:t>
            </a:r>
            <a:endParaRPr kumimoji="1" lang="ja-JP" altLang="en-US" sz="900" dirty="0"/>
          </a:p>
        </p:txBody>
      </p:sp>
      <p:sp>
        <p:nvSpPr>
          <p:cNvPr id="22" name="テキスト ボックス 21"/>
          <p:cNvSpPr txBox="1"/>
          <p:nvPr/>
        </p:nvSpPr>
        <p:spPr>
          <a:xfrm>
            <a:off x="4283968" y="3284984"/>
            <a:ext cx="1944216" cy="261610"/>
          </a:xfrm>
          <a:prstGeom prst="rect">
            <a:avLst/>
          </a:prstGeom>
          <a:noFill/>
        </p:spPr>
        <p:txBody>
          <a:bodyPr wrap="square" rtlCol="0">
            <a:spAutoFit/>
          </a:bodyPr>
          <a:lstStyle/>
          <a:p>
            <a:r>
              <a:rPr kumimoji="1" lang="en-US" altLang="ja-JP" sz="1100" dirty="0" err="1" smtClean="0"/>
              <a:t>Rocsience</a:t>
            </a:r>
            <a:r>
              <a:rPr lang="ja-JP" altLang="en-US" sz="1100" dirty="0" smtClean="0"/>
              <a:t>社の</a:t>
            </a:r>
            <a:r>
              <a:rPr lang="en-US" altLang="ja-JP" sz="1100" dirty="0" smtClean="0"/>
              <a:t>Slide</a:t>
            </a:r>
            <a:r>
              <a:rPr lang="ja-JP" altLang="en-US" sz="1100" dirty="0" smtClean="0"/>
              <a:t> </a:t>
            </a:r>
            <a:r>
              <a:rPr lang="en-US" altLang="ja-JP" sz="1100" dirty="0" smtClean="0"/>
              <a:t>V6</a:t>
            </a:r>
            <a:r>
              <a:rPr lang="ja-JP" altLang="en-US" sz="1100" dirty="0" smtClean="0"/>
              <a:t>使用</a:t>
            </a:r>
            <a:endParaRPr kumimoji="1" lang="ja-JP" altLang="en-US" sz="11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 4"/>
          <p:cNvSpPr>
            <a:spLocks noGrp="1"/>
          </p:cNvSpPr>
          <p:nvPr>
            <p:ph type="sldNum" sz="quarter" idx="12"/>
          </p:nvPr>
        </p:nvSpPr>
        <p:spPr/>
        <p:txBody>
          <a:bodyPr/>
          <a:lstStyle/>
          <a:p>
            <a:pPr>
              <a:defRPr/>
            </a:pPr>
            <a:fld id="{24916978-17E5-438E-88E3-324A617FB455}" type="slidenum">
              <a:rPr lang="en-US" altLang="ja-JP" smtClean="0"/>
              <a:pPr>
                <a:defRPr/>
              </a:pPr>
              <a:t>53</a:t>
            </a:fld>
            <a:endParaRPr lang="en-US" altLang="ja-JP"/>
          </a:p>
        </p:txBody>
      </p:sp>
      <p:pic>
        <p:nvPicPr>
          <p:cNvPr id="6" name="Picture 2"/>
          <p:cNvPicPr>
            <a:picLocks noChangeAspect="1" noChangeArrowheads="1"/>
          </p:cNvPicPr>
          <p:nvPr/>
        </p:nvPicPr>
        <p:blipFill>
          <a:blip r:embed="rId3" cstate="print"/>
          <a:stretch>
            <a:fillRect/>
          </a:stretch>
        </p:blipFill>
        <p:spPr bwMode="auto">
          <a:xfrm>
            <a:off x="0" y="620688"/>
            <a:ext cx="6038927" cy="3744416"/>
          </a:xfrm>
          <a:prstGeom prst="rect">
            <a:avLst/>
          </a:prstGeom>
          <a:noFill/>
          <a:ln w="9525">
            <a:noFill/>
            <a:miter lim="800000"/>
            <a:headEnd/>
            <a:tailEnd/>
          </a:ln>
        </p:spPr>
      </p:pic>
      <p:pic>
        <p:nvPicPr>
          <p:cNvPr id="7" name="Picture 4"/>
          <p:cNvPicPr>
            <a:picLocks noChangeAspect="1" noChangeArrowheads="1"/>
          </p:cNvPicPr>
          <p:nvPr/>
        </p:nvPicPr>
        <p:blipFill>
          <a:blip r:embed="rId4" cstate="print"/>
          <a:stretch>
            <a:fillRect/>
          </a:stretch>
        </p:blipFill>
        <p:spPr bwMode="auto">
          <a:xfrm>
            <a:off x="0" y="4581128"/>
            <a:ext cx="6039798" cy="2047389"/>
          </a:xfrm>
          <a:prstGeom prst="rect">
            <a:avLst/>
          </a:prstGeom>
          <a:noFill/>
          <a:ln w="9525">
            <a:noFill/>
            <a:miter lim="800000"/>
            <a:headEnd/>
            <a:tailEnd/>
          </a:ln>
        </p:spPr>
      </p:pic>
      <p:sp>
        <p:nvSpPr>
          <p:cNvPr id="8" name="テキスト ボックス 7"/>
          <p:cNvSpPr txBox="1"/>
          <p:nvPr/>
        </p:nvSpPr>
        <p:spPr>
          <a:xfrm>
            <a:off x="971600" y="5013176"/>
            <a:ext cx="1003813" cy="307777"/>
          </a:xfrm>
          <a:prstGeom prst="rect">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kumimoji="1" lang="ja-JP" altLang="en-US" sz="1400" dirty="0" smtClean="0"/>
              <a:t>破壊</a:t>
            </a:r>
            <a:r>
              <a:rPr kumimoji="1" lang="en-US" altLang="ja-JP" sz="1400" dirty="0" smtClean="0"/>
              <a:t>Fs&lt;1</a:t>
            </a:r>
            <a:endParaRPr kumimoji="1" lang="ja-JP" altLang="en-US" sz="1400" dirty="0"/>
          </a:p>
        </p:txBody>
      </p:sp>
      <p:sp>
        <p:nvSpPr>
          <p:cNvPr id="9" name="テキスト ボックス 8"/>
          <p:cNvSpPr txBox="1"/>
          <p:nvPr/>
        </p:nvSpPr>
        <p:spPr>
          <a:xfrm>
            <a:off x="3923928" y="5013176"/>
            <a:ext cx="1544328" cy="3077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kumimoji="1" lang="ja-JP" altLang="en-US" sz="1400" dirty="0" smtClean="0"/>
              <a:t>破壊せず</a:t>
            </a:r>
            <a:r>
              <a:rPr kumimoji="1" lang="en-US" altLang="ja-JP" sz="1400" dirty="0" smtClean="0"/>
              <a:t>Fs</a:t>
            </a:r>
            <a:r>
              <a:rPr kumimoji="1" lang="ja-JP" altLang="en-US" sz="1400" dirty="0" smtClean="0"/>
              <a:t>≧</a:t>
            </a:r>
            <a:r>
              <a:rPr kumimoji="1" lang="en-US" altLang="ja-JP" sz="1400" dirty="0" smtClean="0"/>
              <a:t>1</a:t>
            </a:r>
            <a:endParaRPr kumimoji="1" lang="ja-JP" altLang="en-US" sz="1400" dirty="0"/>
          </a:p>
        </p:txBody>
      </p:sp>
      <p:sp>
        <p:nvSpPr>
          <p:cNvPr id="18" name="テキスト ボックス 17"/>
          <p:cNvSpPr txBox="1"/>
          <p:nvPr/>
        </p:nvSpPr>
        <p:spPr>
          <a:xfrm>
            <a:off x="2771800" y="0"/>
            <a:ext cx="5976664" cy="400110"/>
          </a:xfrm>
          <a:prstGeom prst="rect">
            <a:avLst/>
          </a:prstGeom>
          <a:noFill/>
        </p:spPr>
        <p:txBody>
          <a:bodyPr wrap="square" rtlCol="0">
            <a:spAutoFit/>
          </a:bodyPr>
          <a:lstStyle/>
          <a:p>
            <a:r>
              <a:rPr kumimoji="1" lang="en-US" altLang="ja-JP" sz="1000" dirty="0" smtClean="0">
                <a:solidFill>
                  <a:schemeClr val="bg1"/>
                </a:solidFill>
              </a:rPr>
              <a:t>※</a:t>
            </a:r>
            <a:r>
              <a:rPr kumimoji="1" lang="ja-JP" altLang="en-US" sz="1000" dirty="0" smtClean="0">
                <a:solidFill>
                  <a:schemeClr val="bg1"/>
                </a:solidFill>
              </a:rPr>
              <a:t>確定論的安全（</a:t>
            </a:r>
            <a:r>
              <a:rPr kumimoji="1" lang="en-US" altLang="ja-JP" sz="1000" dirty="0" err="1" smtClean="0">
                <a:solidFill>
                  <a:schemeClr val="bg1"/>
                </a:solidFill>
              </a:rPr>
              <a:t>Fs;Factor</a:t>
            </a:r>
            <a:r>
              <a:rPr kumimoji="1" lang="ja-JP" altLang="en-US" sz="1000" dirty="0" smtClean="0">
                <a:solidFill>
                  <a:schemeClr val="bg1"/>
                </a:solidFill>
              </a:rPr>
              <a:t> </a:t>
            </a:r>
            <a:r>
              <a:rPr kumimoji="1" lang="en-US" altLang="ja-JP" sz="1000" dirty="0" smtClean="0">
                <a:solidFill>
                  <a:schemeClr val="bg1"/>
                </a:solidFill>
              </a:rPr>
              <a:t>of Safety)</a:t>
            </a:r>
            <a:r>
              <a:rPr kumimoji="1" lang="ja-JP" altLang="en-US" sz="1000" dirty="0" smtClean="0">
                <a:solidFill>
                  <a:schemeClr val="bg1"/>
                </a:solidFill>
              </a:rPr>
              <a:t>：唯一の土質定数で計算したときの唯一の安全率解</a:t>
            </a:r>
            <a:endParaRPr kumimoji="1" lang="en-US" altLang="ja-JP" sz="1000" dirty="0" smtClean="0">
              <a:solidFill>
                <a:schemeClr val="bg1"/>
              </a:solidFill>
            </a:endParaRPr>
          </a:p>
          <a:p>
            <a:r>
              <a:rPr lang="ja-JP" altLang="en-US" sz="1000" dirty="0">
                <a:solidFill>
                  <a:schemeClr val="bg1"/>
                </a:solidFill>
              </a:rPr>
              <a:t>　</a:t>
            </a:r>
            <a:r>
              <a:rPr lang="ja-JP" altLang="en-US" sz="1000" dirty="0" smtClean="0">
                <a:solidFill>
                  <a:schemeClr val="bg1"/>
                </a:solidFill>
              </a:rPr>
              <a:t>　崩壊確率</a:t>
            </a:r>
            <a:r>
              <a:rPr lang="en-US" altLang="ja-JP" sz="1000" dirty="0" smtClean="0">
                <a:solidFill>
                  <a:schemeClr val="bg1"/>
                </a:solidFill>
              </a:rPr>
              <a:t>(</a:t>
            </a:r>
            <a:r>
              <a:rPr lang="en-US" altLang="ja-JP" sz="1000" dirty="0" err="1" smtClean="0">
                <a:solidFill>
                  <a:schemeClr val="bg1"/>
                </a:solidFill>
              </a:rPr>
              <a:t>PF:Probability</a:t>
            </a:r>
            <a:r>
              <a:rPr lang="en-US" altLang="ja-JP" sz="1000" dirty="0" smtClean="0">
                <a:solidFill>
                  <a:schemeClr val="bg1"/>
                </a:solidFill>
              </a:rPr>
              <a:t> of Failure)</a:t>
            </a:r>
            <a:r>
              <a:rPr lang="ja-JP" altLang="en-US" sz="1000" dirty="0" smtClean="0">
                <a:solidFill>
                  <a:schemeClr val="bg1"/>
                </a:solidFill>
              </a:rPr>
              <a:t>：土質定数をばらつかせて数多く計算し、安全率が</a:t>
            </a:r>
            <a:r>
              <a:rPr lang="en-US" altLang="ja-JP" sz="1000" dirty="0" smtClean="0">
                <a:solidFill>
                  <a:schemeClr val="bg1"/>
                </a:solidFill>
              </a:rPr>
              <a:t>1.0</a:t>
            </a:r>
            <a:r>
              <a:rPr lang="ja-JP" altLang="en-US" sz="1000" dirty="0" smtClean="0">
                <a:solidFill>
                  <a:schemeClr val="bg1"/>
                </a:solidFill>
              </a:rPr>
              <a:t>を下回る確率</a:t>
            </a:r>
            <a:endParaRPr kumimoji="1" lang="ja-JP" altLang="en-US" sz="1000" dirty="0">
              <a:solidFill>
                <a:schemeClr val="bg1"/>
              </a:solidFill>
            </a:endParaRPr>
          </a:p>
        </p:txBody>
      </p:sp>
      <p:pic>
        <p:nvPicPr>
          <p:cNvPr id="19" name="Picture 6"/>
          <p:cNvPicPr>
            <a:picLocks noChangeAspect="1" noChangeArrowheads="1"/>
          </p:cNvPicPr>
          <p:nvPr/>
        </p:nvPicPr>
        <p:blipFill>
          <a:blip r:embed="rId5" cstate="print"/>
          <a:srcRect/>
          <a:stretch>
            <a:fillRect/>
          </a:stretch>
        </p:blipFill>
        <p:spPr bwMode="auto">
          <a:xfrm>
            <a:off x="6012160" y="836712"/>
            <a:ext cx="2822906" cy="5516892"/>
          </a:xfrm>
          <a:prstGeom prst="rect">
            <a:avLst/>
          </a:prstGeom>
          <a:noFill/>
          <a:ln w="9525">
            <a:noFill/>
            <a:miter lim="800000"/>
            <a:headEnd/>
            <a:tailEnd/>
          </a:ln>
        </p:spPr>
      </p:pic>
      <p:sp>
        <p:nvSpPr>
          <p:cNvPr id="21" name="テキスト ボックス 20"/>
          <p:cNvSpPr txBox="1"/>
          <p:nvPr/>
        </p:nvSpPr>
        <p:spPr>
          <a:xfrm>
            <a:off x="7236296" y="548680"/>
            <a:ext cx="1707519" cy="369332"/>
          </a:xfrm>
          <a:prstGeom prst="rect">
            <a:avLst/>
          </a:prstGeom>
          <a:noFill/>
        </p:spPr>
        <p:txBody>
          <a:bodyPr wrap="none" rtlCol="0">
            <a:spAutoFit/>
          </a:bodyPr>
          <a:lstStyle/>
          <a:p>
            <a:r>
              <a:rPr kumimoji="1" lang="ja-JP" altLang="en-US" sz="900" dirty="0" smtClean="0"/>
              <a:t>Ｃ・</a:t>
            </a:r>
            <a:r>
              <a:rPr kumimoji="1" lang="en-US" altLang="ja-JP" sz="900" dirty="0" smtClean="0"/>
              <a:t>φ</a:t>
            </a:r>
            <a:r>
              <a:rPr kumimoji="1" lang="ja-JP" altLang="en-US" sz="900" dirty="0" smtClean="0"/>
              <a:t>は</a:t>
            </a:r>
            <a:r>
              <a:rPr kumimoji="1" lang="en-US" altLang="ja-JP" sz="900" dirty="0" smtClean="0"/>
              <a:t>3σ</a:t>
            </a:r>
            <a:r>
              <a:rPr kumimoji="1" lang="ja-JP" altLang="en-US" sz="900" dirty="0" smtClean="0"/>
              <a:t>の幅で正規分布させ、</a:t>
            </a:r>
            <a:endParaRPr kumimoji="1" lang="en-US" altLang="ja-JP" sz="900" dirty="0" smtClean="0"/>
          </a:p>
          <a:p>
            <a:r>
              <a:rPr kumimoji="1" lang="ja-JP" altLang="en-US" sz="900" dirty="0" smtClean="0"/>
              <a:t>モンテカルロシミュレーション</a:t>
            </a:r>
            <a:endParaRPr kumimoji="1" lang="ja-JP" altLang="en-US" sz="900" dirty="0"/>
          </a:p>
        </p:txBody>
      </p:sp>
      <p:sp>
        <p:nvSpPr>
          <p:cNvPr id="22" name="テキスト ボックス 21"/>
          <p:cNvSpPr txBox="1"/>
          <p:nvPr/>
        </p:nvSpPr>
        <p:spPr>
          <a:xfrm>
            <a:off x="4067944" y="2636912"/>
            <a:ext cx="1944216" cy="261610"/>
          </a:xfrm>
          <a:prstGeom prst="rect">
            <a:avLst/>
          </a:prstGeom>
          <a:noFill/>
        </p:spPr>
        <p:txBody>
          <a:bodyPr wrap="square" rtlCol="0">
            <a:spAutoFit/>
          </a:bodyPr>
          <a:lstStyle/>
          <a:p>
            <a:r>
              <a:rPr kumimoji="1" lang="en-US" altLang="ja-JP" sz="1100" dirty="0" err="1" smtClean="0"/>
              <a:t>Rocsience</a:t>
            </a:r>
            <a:r>
              <a:rPr lang="ja-JP" altLang="en-US" sz="1100" dirty="0" smtClean="0"/>
              <a:t>社の</a:t>
            </a:r>
            <a:r>
              <a:rPr lang="en-US" altLang="ja-JP" sz="1100" dirty="0" smtClean="0"/>
              <a:t>Slide</a:t>
            </a:r>
            <a:r>
              <a:rPr lang="ja-JP" altLang="en-US" sz="1100" dirty="0" smtClean="0"/>
              <a:t> </a:t>
            </a:r>
            <a:r>
              <a:rPr lang="en-US" altLang="ja-JP" sz="1100" dirty="0" smtClean="0"/>
              <a:t>V6</a:t>
            </a:r>
            <a:r>
              <a:rPr lang="ja-JP" altLang="en-US" sz="1100" dirty="0" smtClean="0"/>
              <a:t>使用</a:t>
            </a:r>
            <a:endParaRPr kumimoji="1" lang="ja-JP" altLang="en-US" sz="11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2"/>
          <p:cNvSpPr>
            <a:spLocks noGrp="1"/>
          </p:cNvSpPr>
          <p:nvPr>
            <p:ph type="title"/>
          </p:nvPr>
        </p:nvSpPr>
        <p:spPr>
          <a:xfrm>
            <a:off x="179512" y="476672"/>
            <a:ext cx="8784976" cy="803176"/>
          </a:xfrm>
        </p:spPr>
        <p:txBody>
          <a:bodyPr/>
          <a:lstStyle/>
          <a:p>
            <a:r>
              <a:rPr lang="ja-JP" altLang="en-US" sz="3600" dirty="0" smtClean="0"/>
              <a:t>崩壊</a:t>
            </a:r>
            <a:r>
              <a:rPr kumimoji="1" lang="ja-JP" altLang="en-US" sz="3600" dirty="0" smtClean="0"/>
              <a:t>確率で表現する方が取り扱いが易しい</a:t>
            </a:r>
            <a:endParaRPr kumimoji="1" lang="ja-JP" altLang="en-US" sz="3600" dirty="0"/>
          </a:p>
        </p:txBody>
      </p:sp>
      <p:sp>
        <p:nvSpPr>
          <p:cNvPr id="5" name="スライド番号プレースホルダ 4"/>
          <p:cNvSpPr>
            <a:spLocks noGrp="1"/>
          </p:cNvSpPr>
          <p:nvPr>
            <p:ph type="sldNum" sz="quarter" idx="12"/>
          </p:nvPr>
        </p:nvSpPr>
        <p:spPr/>
        <p:txBody>
          <a:bodyPr/>
          <a:lstStyle/>
          <a:p>
            <a:pPr>
              <a:defRPr/>
            </a:pPr>
            <a:fld id="{24916978-17E5-438E-88E3-324A617FB455}" type="slidenum">
              <a:rPr lang="en-US" altLang="ja-JP" smtClean="0"/>
              <a:pPr>
                <a:defRPr/>
              </a:pPr>
              <a:t>54</a:t>
            </a:fld>
            <a:endParaRPr lang="en-US" altLang="ja-JP"/>
          </a:p>
        </p:txBody>
      </p:sp>
      <p:pic>
        <p:nvPicPr>
          <p:cNvPr id="6" name="Picture 2"/>
          <p:cNvPicPr>
            <a:picLocks noChangeAspect="1" noChangeArrowheads="1"/>
          </p:cNvPicPr>
          <p:nvPr/>
        </p:nvPicPr>
        <p:blipFill>
          <a:blip r:embed="rId3" cstate="print"/>
          <a:stretch>
            <a:fillRect/>
          </a:stretch>
        </p:blipFill>
        <p:spPr bwMode="auto">
          <a:xfrm>
            <a:off x="1043608" y="1772816"/>
            <a:ext cx="4884633" cy="3028700"/>
          </a:xfrm>
          <a:prstGeom prst="rect">
            <a:avLst/>
          </a:prstGeom>
          <a:noFill/>
          <a:ln w="9525">
            <a:noFill/>
            <a:miter lim="800000"/>
            <a:headEnd/>
            <a:tailEnd/>
          </a:ln>
        </p:spPr>
      </p:pic>
      <p:pic>
        <p:nvPicPr>
          <p:cNvPr id="7" name="Picture 4"/>
          <p:cNvPicPr>
            <a:picLocks noChangeAspect="1" noChangeArrowheads="1"/>
          </p:cNvPicPr>
          <p:nvPr/>
        </p:nvPicPr>
        <p:blipFill>
          <a:blip r:embed="rId4" cstate="print"/>
          <a:stretch>
            <a:fillRect/>
          </a:stretch>
        </p:blipFill>
        <p:spPr bwMode="auto">
          <a:xfrm>
            <a:off x="1115616" y="4869160"/>
            <a:ext cx="4977680" cy="1687349"/>
          </a:xfrm>
          <a:prstGeom prst="rect">
            <a:avLst/>
          </a:prstGeom>
          <a:noFill/>
          <a:ln w="9525">
            <a:noFill/>
            <a:miter lim="800000"/>
            <a:headEnd/>
            <a:tailEnd/>
          </a:ln>
        </p:spPr>
      </p:pic>
      <p:sp>
        <p:nvSpPr>
          <p:cNvPr id="8" name="テキスト ボックス 7"/>
          <p:cNvSpPr txBox="1"/>
          <p:nvPr/>
        </p:nvSpPr>
        <p:spPr>
          <a:xfrm>
            <a:off x="1763688" y="5229200"/>
            <a:ext cx="936104" cy="307777"/>
          </a:xfrm>
          <a:prstGeom prst="rect">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kumimoji="1" lang="ja-JP" altLang="en-US" sz="1400" dirty="0" smtClean="0"/>
              <a:t>破壊</a:t>
            </a:r>
            <a:r>
              <a:rPr kumimoji="1" lang="en-US" altLang="ja-JP" sz="1400" dirty="0" smtClean="0"/>
              <a:t>Fs&lt;1</a:t>
            </a:r>
            <a:endParaRPr kumimoji="1" lang="ja-JP" altLang="en-US" sz="1400" dirty="0"/>
          </a:p>
        </p:txBody>
      </p:sp>
      <p:sp>
        <p:nvSpPr>
          <p:cNvPr id="9" name="テキスト ボックス 8"/>
          <p:cNvSpPr txBox="1"/>
          <p:nvPr/>
        </p:nvSpPr>
        <p:spPr>
          <a:xfrm>
            <a:off x="4139952" y="5229200"/>
            <a:ext cx="1440160" cy="3077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kumimoji="1" lang="ja-JP" altLang="en-US" sz="1400" dirty="0" smtClean="0"/>
              <a:t>破壊せず</a:t>
            </a:r>
            <a:r>
              <a:rPr kumimoji="1" lang="en-US" altLang="ja-JP" sz="1400" dirty="0" smtClean="0"/>
              <a:t>Fs</a:t>
            </a:r>
            <a:r>
              <a:rPr kumimoji="1" lang="ja-JP" altLang="en-US" sz="1400" dirty="0" smtClean="0"/>
              <a:t>≧</a:t>
            </a:r>
            <a:r>
              <a:rPr kumimoji="1" lang="en-US" altLang="ja-JP" sz="1400" dirty="0" smtClean="0"/>
              <a:t>1</a:t>
            </a:r>
            <a:endParaRPr kumimoji="1" lang="ja-JP" altLang="en-US" sz="1400" dirty="0"/>
          </a:p>
        </p:txBody>
      </p:sp>
      <p:sp>
        <p:nvSpPr>
          <p:cNvPr id="10" name="テキスト ボックス 9"/>
          <p:cNvSpPr txBox="1"/>
          <p:nvPr/>
        </p:nvSpPr>
        <p:spPr>
          <a:xfrm>
            <a:off x="6228184" y="1988840"/>
            <a:ext cx="2304256" cy="1077218"/>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kumimoji="1" lang="ja-JP" altLang="en-US" sz="1600" dirty="0" smtClean="0"/>
              <a:t>確率解析結果（例）</a:t>
            </a:r>
            <a:endParaRPr kumimoji="1" lang="en-US" altLang="ja-JP" sz="1600" dirty="0" smtClean="0"/>
          </a:p>
          <a:p>
            <a:r>
              <a:rPr lang="ja-JP" altLang="en-US" sz="1600" dirty="0" smtClean="0"/>
              <a:t>安全率</a:t>
            </a:r>
            <a:r>
              <a:rPr lang="en-US" altLang="ja-JP" sz="1600" dirty="0" smtClean="0"/>
              <a:t>Fs=1.061</a:t>
            </a:r>
          </a:p>
          <a:p>
            <a:r>
              <a:rPr lang="ja-JP" altLang="en-US" sz="1600" dirty="0"/>
              <a:t>崩壊</a:t>
            </a:r>
            <a:r>
              <a:rPr kumimoji="1" lang="ja-JP" altLang="en-US" sz="1600" dirty="0" smtClean="0"/>
              <a:t>確率 </a:t>
            </a:r>
            <a:r>
              <a:rPr kumimoji="1" lang="en-US" altLang="ja-JP" sz="1600" dirty="0" smtClean="0"/>
              <a:t>PF=41.3</a:t>
            </a:r>
            <a:r>
              <a:rPr kumimoji="1" lang="ja-JP" altLang="en-US" sz="1600" dirty="0" smtClean="0"/>
              <a:t>％</a:t>
            </a:r>
            <a:endParaRPr kumimoji="1" lang="en-US" altLang="ja-JP" sz="1600" dirty="0" smtClean="0"/>
          </a:p>
          <a:p>
            <a:r>
              <a:rPr lang="ja-JP" altLang="en-US" sz="1600" dirty="0"/>
              <a:t>信頼性</a:t>
            </a:r>
            <a:r>
              <a:rPr lang="ja-JP" altLang="en-US" sz="1600" dirty="0" smtClean="0"/>
              <a:t>指数</a:t>
            </a:r>
            <a:r>
              <a:rPr lang="en-US" altLang="ja-JP" sz="1600" dirty="0" smtClean="0"/>
              <a:t>RI=0.246</a:t>
            </a:r>
            <a:endParaRPr kumimoji="1" lang="ja-JP" altLang="en-US" sz="1600" dirty="0"/>
          </a:p>
        </p:txBody>
      </p:sp>
      <p:sp>
        <p:nvSpPr>
          <p:cNvPr id="12" name="テキスト ボックス 11"/>
          <p:cNvSpPr txBox="1"/>
          <p:nvPr/>
        </p:nvSpPr>
        <p:spPr>
          <a:xfrm>
            <a:off x="6228184" y="3140968"/>
            <a:ext cx="2592288" cy="646331"/>
          </a:xfrm>
          <a:prstGeom prst="rect">
            <a:avLst/>
          </a:prstGeom>
          <a:noFill/>
        </p:spPr>
        <p:txBody>
          <a:bodyPr wrap="square" rtlCol="0">
            <a:spAutoFit/>
          </a:bodyPr>
          <a:lstStyle/>
          <a:p>
            <a:r>
              <a:rPr kumimoji="1" lang="en-US" altLang="ja-JP" sz="1200" dirty="0" smtClean="0">
                <a:latin typeface="+mj-ea"/>
                <a:ea typeface="+mj-ea"/>
              </a:rPr>
              <a:t>RI:</a:t>
            </a:r>
            <a:r>
              <a:rPr lang="en-US" altLang="ja-JP" sz="1200" dirty="0" smtClean="0">
                <a:latin typeface="+mj-ea"/>
                <a:ea typeface="+mj-ea"/>
              </a:rPr>
              <a:t> Reliability Index</a:t>
            </a:r>
          </a:p>
          <a:p>
            <a:r>
              <a:rPr kumimoji="1" lang="ja-JP" altLang="en-US" sz="1200" dirty="0">
                <a:latin typeface="+mj-ea"/>
                <a:ea typeface="+mj-ea"/>
              </a:rPr>
              <a:t>信頼性</a:t>
            </a:r>
            <a:r>
              <a:rPr kumimoji="1" lang="ja-JP" altLang="en-US" sz="1200" dirty="0" smtClean="0">
                <a:latin typeface="+mj-ea"/>
                <a:ea typeface="+mj-ea"/>
              </a:rPr>
              <a:t>指数；この値が</a:t>
            </a:r>
            <a:r>
              <a:rPr kumimoji="1" lang="en-US" altLang="ja-JP" sz="1200" dirty="0" smtClean="0">
                <a:latin typeface="+mj-ea"/>
                <a:ea typeface="+mj-ea"/>
              </a:rPr>
              <a:t>3</a:t>
            </a:r>
            <a:r>
              <a:rPr kumimoji="1" lang="ja-JP" altLang="en-US" sz="1200" dirty="0" smtClean="0">
                <a:latin typeface="+mj-ea"/>
                <a:ea typeface="+mj-ea"/>
              </a:rPr>
              <a:t>以上であれば完全に安定（崩壊確率</a:t>
            </a:r>
            <a:r>
              <a:rPr kumimoji="1" lang="en-US" altLang="ja-JP" sz="1200" dirty="0" smtClean="0">
                <a:latin typeface="+mj-ea"/>
                <a:ea typeface="+mj-ea"/>
              </a:rPr>
              <a:t>0</a:t>
            </a:r>
            <a:r>
              <a:rPr kumimoji="1" lang="ja-JP" altLang="en-US" sz="1200" dirty="0" smtClean="0">
                <a:latin typeface="+mj-ea"/>
                <a:ea typeface="+mj-ea"/>
              </a:rPr>
              <a:t>％）な斜面</a:t>
            </a:r>
            <a:endParaRPr kumimoji="1" lang="ja-JP" altLang="en-US" sz="1200" dirty="0">
              <a:latin typeface="+mj-ea"/>
              <a:ea typeface="+mj-ea"/>
            </a:endParaRPr>
          </a:p>
        </p:txBody>
      </p:sp>
      <p:pic>
        <p:nvPicPr>
          <p:cNvPr id="14" name="Picture 5"/>
          <p:cNvPicPr>
            <a:picLocks noChangeAspect="1" noChangeArrowheads="1"/>
          </p:cNvPicPr>
          <p:nvPr/>
        </p:nvPicPr>
        <p:blipFill>
          <a:blip r:embed="rId5" cstate="print"/>
          <a:srcRect/>
          <a:stretch>
            <a:fillRect/>
          </a:stretch>
        </p:blipFill>
        <p:spPr bwMode="auto">
          <a:xfrm>
            <a:off x="6084168" y="4509120"/>
            <a:ext cx="2811173" cy="1761357"/>
          </a:xfrm>
          <a:prstGeom prst="rect">
            <a:avLst/>
          </a:prstGeom>
          <a:noFill/>
          <a:ln w="9525">
            <a:noFill/>
            <a:miter lim="800000"/>
            <a:headEnd/>
            <a:tailEnd/>
          </a:ln>
        </p:spPr>
      </p:pic>
      <p:sp>
        <p:nvSpPr>
          <p:cNvPr id="15" name="タイトル 11"/>
          <p:cNvSpPr txBox="1">
            <a:spLocks/>
          </p:cNvSpPr>
          <p:nvPr/>
        </p:nvSpPr>
        <p:spPr bwMode="auto">
          <a:xfrm>
            <a:off x="467544" y="1196752"/>
            <a:ext cx="5138830" cy="504056"/>
          </a:xfrm>
          <a:prstGeom prst="rect">
            <a:avLst/>
          </a:prstGeom>
          <a:ln w="9525" cap="flat" cmpd="sng" algn="ctr">
            <a:solidFill>
              <a:schemeClr val="dk1">
                <a:shade val="95000"/>
                <a:satMod val="105000"/>
              </a:schemeClr>
            </a:solidFill>
            <a:prstDash val="solid"/>
            <a:miter lim="800000"/>
            <a:headEnd/>
            <a:tailEnd/>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ctr" anchorCtr="0" compatLnSpc="1">
            <a:prstTxWarp prst="textNoShape">
              <a:avLst/>
            </a:prstTxWarp>
            <a:normAutofit fontScale="925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smtClean="0">
                <a:ln>
                  <a:noFill/>
                </a:ln>
                <a:solidFill>
                  <a:schemeClr val="dk1"/>
                </a:solidFill>
                <a:effectLst/>
                <a:uLnTx/>
                <a:uFillTx/>
                <a:latin typeface="+mn-lt"/>
                <a:ea typeface="+mn-ea"/>
                <a:cs typeface="+mn-cs"/>
              </a:rPr>
              <a:t>データ取得数が多いと確率的解析が可能</a:t>
            </a:r>
            <a:endParaRPr kumimoji="1" lang="ja-JP" altLang="en-US" sz="2400" b="0" i="0" u="none" strike="noStrike" kern="0" cap="none" spc="0" normalizeH="0" baseline="0" noProof="0" dirty="0">
              <a:ln>
                <a:noFill/>
              </a:ln>
              <a:solidFill>
                <a:schemeClr val="dk1"/>
              </a:solidFill>
              <a:effectLst/>
              <a:uLnTx/>
              <a:uFillTx/>
              <a:latin typeface="+mn-lt"/>
              <a:ea typeface="+mn-ea"/>
              <a:cs typeface="+mn-cs"/>
            </a:endParaRPr>
          </a:p>
        </p:txBody>
      </p:sp>
      <p:sp>
        <p:nvSpPr>
          <p:cNvPr id="17" name="テキスト ボックス 16"/>
          <p:cNvSpPr txBox="1"/>
          <p:nvPr/>
        </p:nvSpPr>
        <p:spPr>
          <a:xfrm>
            <a:off x="6012160" y="3933056"/>
            <a:ext cx="2880320" cy="52322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kumimoji="1" lang="ja-JP" altLang="en-US" sz="1400" dirty="0" smtClean="0"/>
              <a:t>土層強度検査棒では</a:t>
            </a:r>
            <a:endParaRPr kumimoji="1" lang="en-US" altLang="ja-JP" sz="1400" dirty="0" smtClean="0"/>
          </a:p>
          <a:p>
            <a:pPr algn="ctr"/>
            <a:r>
              <a:rPr kumimoji="1" lang="ja-JP" altLang="en-US" sz="1400" dirty="0" smtClean="0"/>
              <a:t>多量のデータ取得が容易</a:t>
            </a:r>
            <a:endParaRPr kumimoji="1" lang="ja-JP" altLang="en-US" sz="1400" dirty="0"/>
          </a:p>
        </p:txBody>
      </p:sp>
      <p:sp>
        <p:nvSpPr>
          <p:cNvPr id="18" name="テキスト ボックス 17"/>
          <p:cNvSpPr txBox="1"/>
          <p:nvPr/>
        </p:nvSpPr>
        <p:spPr>
          <a:xfrm>
            <a:off x="2771800" y="0"/>
            <a:ext cx="5976664" cy="400110"/>
          </a:xfrm>
          <a:prstGeom prst="rect">
            <a:avLst/>
          </a:prstGeom>
          <a:noFill/>
        </p:spPr>
        <p:txBody>
          <a:bodyPr wrap="square" rtlCol="0">
            <a:spAutoFit/>
          </a:bodyPr>
          <a:lstStyle/>
          <a:p>
            <a:r>
              <a:rPr kumimoji="1" lang="en-US" altLang="ja-JP" sz="1000" dirty="0" smtClean="0">
                <a:solidFill>
                  <a:schemeClr val="bg1"/>
                </a:solidFill>
              </a:rPr>
              <a:t>※</a:t>
            </a:r>
            <a:r>
              <a:rPr kumimoji="1" lang="ja-JP" altLang="en-US" sz="1000" dirty="0" smtClean="0">
                <a:solidFill>
                  <a:schemeClr val="bg1"/>
                </a:solidFill>
              </a:rPr>
              <a:t>確定論的安全（</a:t>
            </a:r>
            <a:r>
              <a:rPr kumimoji="1" lang="en-US" altLang="ja-JP" sz="1000" dirty="0" err="1" smtClean="0">
                <a:solidFill>
                  <a:schemeClr val="bg1"/>
                </a:solidFill>
              </a:rPr>
              <a:t>Fs;Factor</a:t>
            </a:r>
            <a:r>
              <a:rPr kumimoji="1" lang="ja-JP" altLang="en-US" sz="1000" dirty="0" smtClean="0">
                <a:solidFill>
                  <a:schemeClr val="bg1"/>
                </a:solidFill>
              </a:rPr>
              <a:t> </a:t>
            </a:r>
            <a:r>
              <a:rPr kumimoji="1" lang="en-US" altLang="ja-JP" sz="1000" dirty="0" smtClean="0">
                <a:solidFill>
                  <a:schemeClr val="bg1"/>
                </a:solidFill>
              </a:rPr>
              <a:t>of Safety)</a:t>
            </a:r>
            <a:r>
              <a:rPr kumimoji="1" lang="ja-JP" altLang="en-US" sz="1000" dirty="0" smtClean="0">
                <a:solidFill>
                  <a:schemeClr val="bg1"/>
                </a:solidFill>
              </a:rPr>
              <a:t>：唯一の土質定数で計算したときの唯一の安全率解</a:t>
            </a:r>
            <a:endParaRPr kumimoji="1" lang="en-US" altLang="ja-JP" sz="1000" dirty="0" smtClean="0">
              <a:solidFill>
                <a:schemeClr val="bg1"/>
              </a:solidFill>
            </a:endParaRPr>
          </a:p>
          <a:p>
            <a:r>
              <a:rPr lang="ja-JP" altLang="en-US" sz="1000" dirty="0">
                <a:solidFill>
                  <a:schemeClr val="bg1"/>
                </a:solidFill>
              </a:rPr>
              <a:t>　</a:t>
            </a:r>
            <a:r>
              <a:rPr lang="ja-JP" altLang="en-US" sz="1000" dirty="0" smtClean="0">
                <a:solidFill>
                  <a:schemeClr val="bg1"/>
                </a:solidFill>
              </a:rPr>
              <a:t>　崩壊確率</a:t>
            </a:r>
            <a:r>
              <a:rPr lang="en-US" altLang="ja-JP" sz="1000" dirty="0" smtClean="0">
                <a:solidFill>
                  <a:schemeClr val="bg1"/>
                </a:solidFill>
              </a:rPr>
              <a:t>(</a:t>
            </a:r>
            <a:r>
              <a:rPr lang="en-US" altLang="ja-JP" sz="1000" dirty="0" err="1" smtClean="0">
                <a:solidFill>
                  <a:schemeClr val="bg1"/>
                </a:solidFill>
              </a:rPr>
              <a:t>PF:Probability</a:t>
            </a:r>
            <a:r>
              <a:rPr lang="en-US" altLang="ja-JP" sz="1000" dirty="0" smtClean="0">
                <a:solidFill>
                  <a:schemeClr val="bg1"/>
                </a:solidFill>
              </a:rPr>
              <a:t> of Failure)</a:t>
            </a:r>
            <a:r>
              <a:rPr lang="ja-JP" altLang="en-US" sz="1000" dirty="0" smtClean="0">
                <a:solidFill>
                  <a:schemeClr val="bg1"/>
                </a:solidFill>
              </a:rPr>
              <a:t>：土質定数をばらつかせて数多く計算し、安全率が</a:t>
            </a:r>
            <a:r>
              <a:rPr lang="en-US" altLang="ja-JP" sz="1000" dirty="0" smtClean="0">
                <a:solidFill>
                  <a:schemeClr val="bg1"/>
                </a:solidFill>
              </a:rPr>
              <a:t>1.0</a:t>
            </a:r>
            <a:r>
              <a:rPr lang="ja-JP" altLang="en-US" sz="1000" dirty="0" smtClean="0">
                <a:solidFill>
                  <a:schemeClr val="bg1"/>
                </a:solidFill>
              </a:rPr>
              <a:t>を下回る確率</a:t>
            </a:r>
            <a:endParaRPr kumimoji="1" lang="ja-JP" altLang="en-US" sz="1000" dirty="0">
              <a:solidFill>
                <a:schemeClr val="bg1"/>
              </a:solidFill>
            </a:endParaRPr>
          </a:p>
        </p:txBody>
      </p:sp>
      <p:pic>
        <p:nvPicPr>
          <p:cNvPr id="19" name="Picture 6"/>
          <p:cNvPicPr>
            <a:picLocks noChangeAspect="1" noChangeArrowheads="1"/>
          </p:cNvPicPr>
          <p:nvPr/>
        </p:nvPicPr>
        <p:blipFill>
          <a:blip r:embed="rId6" cstate="print"/>
          <a:srcRect/>
          <a:stretch>
            <a:fillRect/>
          </a:stretch>
        </p:blipFill>
        <p:spPr bwMode="auto">
          <a:xfrm>
            <a:off x="0" y="4077072"/>
            <a:ext cx="1238730" cy="2420888"/>
          </a:xfrm>
          <a:prstGeom prst="rect">
            <a:avLst/>
          </a:prstGeom>
          <a:noFill/>
          <a:ln w="9525">
            <a:noFill/>
            <a:miter lim="800000"/>
            <a:headEnd/>
            <a:tailEnd/>
          </a:ln>
        </p:spPr>
      </p:pic>
      <p:sp>
        <p:nvSpPr>
          <p:cNvPr id="20" name="テキスト ボックス 19"/>
          <p:cNvSpPr txBox="1"/>
          <p:nvPr/>
        </p:nvSpPr>
        <p:spPr>
          <a:xfrm>
            <a:off x="5868144" y="1196752"/>
            <a:ext cx="2880320"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kumimoji="1" lang="ja-JP" altLang="en-US" sz="1400" dirty="0" smtClean="0"/>
              <a:t>（非専門家の理解が容易）</a:t>
            </a:r>
            <a:endParaRPr kumimoji="1" lang="en-US" altLang="ja-JP" sz="1400" dirty="0" smtClean="0"/>
          </a:p>
          <a:p>
            <a:r>
              <a:rPr lang="ja-JP" altLang="en-US" sz="1400" dirty="0" smtClean="0"/>
              <a:t>（投資の意思決定者は非専門家）</a:t>
            </a:r>
            <a:endParaRPr kumimoji="1" lang="ja-JP" altLang="en-US" sz="1400" dirty="0"/>
          </a:p>
        </p:txBody>
      </p:sp>
      <p:sp>
        <p:nvSpPr>
          <p:cNvPr id="21" name="テキスト ボックス 20"/>
          <p:cNvSpPr txBox="1"/>
          <p:nvPr/>
        </p:nvSpPr>
        <p:spPr>
          <a:xfrm>
            <a:off x="0" y="3645024"/>
            <a:ext cx="1707519" cy="369332"/>
          </a:xfrm>
          <a:prstGeom prst="rect">
            <a:avLst/>
          </a:prstGeom>
          <a:noFill/>
        </p:spPr>
        <p:txBody>
          <a:bodyPr wrap="none" rtlCol="0">
            <a:spAutoFit/>
          </a:bodyPr>
          <a:lstStyle/>
          <a:p>
            <a:r>
              <a:rPr kumimoji="1" lang="ja-JP" altLang="en-US" sz="900" dirty="0" smtClean="0"/>
              <a:t>Ｃ・</a:t>
            </a:r>
            <a:r>
              <a:rPr kumimoji="1" lang="en-US" altLang="ja-JP" sz="900" dirty="0" smtClean="0"/>
              <a:t>φ</a:t>
            </a:r>
            <a:r>
              <a:rPr kumimoji="1" lang="ja-JP" altLang="en-US" sz="900" dirty="0" smtClean="0"/>
              <a:t>は</a:t>
            </a:r>
            <a:r>
              <a:rPr kumimoji="1" lang="en-US" altLang="ja-JP" sz="900" dirty="0" smtClean="0"/>
              <a:t>3σ</a:t>
            </a:r>
            <a:r>
              <a:rPr kumimoji="1" lang="ja-JP" altLang="en-US" sz="900" dirty="0" smtClean="0"/>
              <a:t>の幅で正規分布させ、</a:t>
            </a:r>
            <a:endParaRPr kumimoji="1" lang="en-US" altLang="ja-JP" sz="900" dirty="0" smtClean="0"/>
          </a:p>
          <a:p>
            <a:r>
              <a:rPr kumimoji="1" lang="ja-JP" altLang="en-US" sz="900" dirty="0" smtClean="0"/>
              <a:t>モンテカルロシミュレーション</a:t>
            </a:r>
            <a:endParaRPr kumimoji="1" lang="ja-JP" altLang="en-US" sz="900" dirty="0"/>
          </a:p>
        </p:txBody>
      </p:sp>
      <p:sp>
        <p:nvSpPr>
          <p:cNvPr id="22" name="テキスト ボックス 21"/>
          <p:cNvSpPr txBox="1"/>
          <p:nvPr/>
        </p:nvSpPr>
        <p:spPr>
          <a:xfrm>
            <a:off x="4283968" y="3284984"/>
            <a:ext cx="1944216" cy="261610"/>
          </a:xfrm>
          <a:prstGeom prst="rect">
            <a:avLst/>
          </a:prstGeom>
          <a:noFill/>
        </p:spPr>
        <p:txBody>
          <a:bodyPr wrap="square" rtlCol="0">
            <a:spAutoFit/>
          </a:bodyPr>
          <a:lstStyle/>
          <a:p>
            <a:r>
              <a:rPr kumimoji="1" lang="en-US" altLang="ja-JP" sz="1100" dirty="0" err="1" smtClean="0"/>
              <a:t>Rocsience</a:t>
            </a:r>
            <a:r>
              <a:rPr lang="ja-JP" altLang="en-US" sz="1100" dirty="0" smtClean="0"/>
              <a:t>社の</a:t>
            </a:r>
            <a:r>
              <a:rPr lang="en-US" altLang="ja-JP" sz="1100" dirty="0" smtClean="0"/>
              <a:t>Slide</a:t>
            </a:r>
            <a:r>
              <a:rPr lang="ja-JP" altLang="en-US" sz="1100" dirty="0" smtClean="0"/>
              <a:t> </a:t>
            </a:r>
            <a:r>
              <a:rPr lang="en-US" altLang="ja-JP" sz="1100" dirty="0" smtClean="0"/>
              <a:t>V6</a:t>
            </a:r>
            <a:r>
              <a:rPr lang="ja-JP" altLang="en-US" sz="1100" dirty="0" smtClean="0"/>
              <a:t>使用</a:t>
            </a:r>
            <a:endParaRPr kumimoji="1" lang="ja-JP" altLang="en-US" sz="11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3568" y="548680"/>
            <a:ext cx="7772400" cy="731168"/>
          </a:xfrm>
        </p:spPr>
        <p:txBody>
          <a:bodyPr/>
          <a:lstStyle/>
          <a:p>
            <a:r>
              <a:rPr kumimoji="1" lang="ja-JP" altLang="en-US" sz="2800" dirty="0" smtClean="0"/>
              <a:t>予測可能な事例</a:t>
            </a:r>
            <a:r>
              <a:rPr kumimoji="1" lang="en-US" altLang="ja-JP" sz="2800" dirty="0" smtClean="0"/>
              <a:t/>
            </a:r>
            <a:br>
              <a:rPr kumimoji="1" lang="en-US" altLang="ja-JP" sz="2800" dirty="0" smtClean="0"/>
            </a:br>
            <a:r>
              <a:rPr kumimoji="1" lang="ja-JP" altLang="en-US" sz="2800" dirty="0" smtClean="0"/>
              <a:t>谷埋め盛土の地震時評価事例</a:t>
            </a:r>
            <a:endParaRPr kumimoji="1" lang="ja-JP" altLang="en-US" sz="2800" dirty="0"/>
          </a:p>
        </p:txBody>
      </p:sp>
      <p:pic>
        <p:nvPicPr>
          <p:cNvPr id="2050" name="Picture 2"/>
          <p:cNvPicPr>
            <a:picLocks noGrp="1" noChangeAspect="1" noChangeArrowheads="1"/>
          </p:cNvPicPr>
          <p:nvPr>
            <p:ph idx="1"/>
          </p:nvPr>
        </p:nvPicPr>
        <p:blipFill>
          <a:blip r:embed="rId3" cstate="print"/>
          <a:srcRect/>
          <a:stretch>
            <a:fillRect/>
          </a:stretch>
        </p:blipFill>
        <p:spPr bwMode="auto">
          <a:xfrm>
            <a:off x="1115616" y="2060848"/>
            <a:ext cx="6535893" cy="3960440"/>
          </a:xfrm>
          <a:prstGeom prst="rect">
            <a:avLst/>
          </a:prstGeom>
          <a:noFill/>
          <a:ln w="9525">
            <a:noFill/>
            <a:miter lim="800000"/>
            <a:headEnd/>
            <a:tailEnd/>
          </a:ln>
          <a:effectLst>
            <a:glow rad="228600">
              <a:schemeClr val="accent6">
                <a:satMod val="175000"/>
                <a:alpha val="40000"/>
              </a:schemeClr>
            </a:glow>
          </a:effectLst>
        </p:spPr>
      </p:pic>
      <p:sp>
        <p:nvSpPr>
          <p:cNvPr id="5" name="テキスト ボックス 4"/>
          <p:cNvSpPr txBox="1"/>
          <p:nvPr/>
        </p:nvSpPr>
        <p:spPr>
          <a:xfrm>
            <a:off x="1403648" y="1340768"/>
            <a:ext cx="5616624"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kumimoji="1" lang="en-US" altLang="ja-JP" dirty="0" smtClean="0"/>
              <a:t>2010</a:t>
            </a:r>
            <a:r>
              <a:rPr kumimoji="1" lang="ja-JP" altLang="en-US" dirty="0" smtClean="0"/>
              <a:t>年春に仙台市の谷埋め盛土で「たまたま」事前予測していた。そして東日本大震災で発生した現象と良く整合していた</a:t>
            </a:r>
            <a:endParaRPr kumimoji="1" lang="ja-JP" altLang="en-US" dirty="0"/>
          </a:p>
        </p:txBody>
      </p:sp>
      <p:sp>
        <p:nvSpPr>
          <p:cNvPr id="6" name="テキスト ボックス 5"/>
          <p:cNvSpPr txBox="1"/>
          <p:nvPr/>
        </p:nvSpPr>
        <p:spPr>
          <a:xfrm>
            <a:off x="539552" y="5517232"/>
            <a:ext cx="7992888" cy="95410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ja-JP" altLang="en-US" sz="1400" dirty="0" smtClean="0"/>
              <a:t>詳しくは、下記報告書を参照</a:t>
            </a:r>
            <a:endParaRPr lang="en-US" altLang="ja-JP" sz="1400" dirty="0" smtClean="0"/>
          </a:p>
          <a:p>
            <a:r>
              <a:rPr lang="ja-JP" altLang="en-US" sz="1400" dirty="0" smtClean="0"/>
              <a:t>（国土交通省総合プロジェクト）</a:t>
            </a:r>
            <a:br>
              <a:rPr lang="ja-JP" altLang="en-US" sz="1400" dirty="0" smtClean="0"/>
            </a:br>
            <a:r>
              <a:rPr lang="ja-JP" altLang="en-US" sz="1400" b="1" dirty="0" smtClean="0"/>
              <a:t>高度な画像処理による減災を目指した国土の監視技術の開発 綜合報告書</a:t>
            </a:r>
            <a:r>
              <a:rPr lang="ja-JP" altLang="en-US" sz="1400" dirty="0" smtClean="0"/>
              <a:t> 平成２２年１２月</a:t>
            </a:r>
            <a:br>
              <a:rPr lang="ja-JP" altLang="en-US" sz="1400" dirty="0" smtClean="0"/>
            </a:br>
            <a:r>
              <a:rPr lang="ja-JP" altLang="en-US" sz="1400" dirty="0" smtClean="0"/>
              <a:t>国土地理院技術資料 Ｃ・１－</a:t>
            </a:r>
            <a:r>
              <a:rPr lang="en-US" altLang="ja-JP" sz="1400" dirty="0" smtClean="0"/>
              <a:t>No.400</a:t>
            </a:r>
            <a:r>
              <a:rPr lang="ja-JP" altLang="en-US" sz="1400" dirty="0" err="1" smtClean="0"/>
              <a:t>、</a:t>
            </a:r>
            <a:r>
              <a:rPr lang="ja-JP" altLang="en-US" sz="1400" dirty="0" smtClean="0"/>
              <a:t>地盤脆弱性評価システムは、報告書</a:t>
            </a:r>
            <a:r>
              <a:rPr lang="ja-JP" altLang="en-US" sz="1400" dirty="0" err="1" smtClean="0"/>
              <a:t>ｐ</a:t>
            </a:r>
            <a:r>
              <a:rPr lang="en-US" altLang="ja-JP" sz="1400" dirty="0" smtClean="0"/>
              <a:t>127</a:t>
            </a:r>
            <a:r>
              <a:rPr lang="ja-JP" altLang="en-US" sz="1400" dirty="0" smtClean="0"/>
              <a:t>～</a:t>
            </a:r>
            <a:r>
              <a:rPr lang="en-US" altLang="ja-JP" sz="1400" dirty="0" smtClean="0"/>
              <a:t>143</a:t>
            </a:r>
            <a:endParaRPr kumimoji="1" lang="ja-JP" altLang="en-US" sz="1400" dirty="0"/>
          </a:p>
        </p:txBody>
      </p:sp>
      <p:sp>
        <p:nvSpPr>
          <p:cNvPr id="7" name="テキスト ボックス 6"/>
          <p:cNvSpPr txBox="1"/>
          <p:nvPr/>
        </p:nvSpPr>
        <p:spPr>
          <a:xfrm>
            <a:off x="3347864" y="5589240"/>
            <a:ext cx="4824536" cy="307777"/>
          </a:xfrm>
          <a:prstGeom prst="rect">
            <a:avLst/>
          </a:prstGeom>
          <a:noFill/>
        </p:spPr>
        <p:txBody>
          <a:bodyPr wrap="square" rtlCol="0">
            <a:spAutoFit/>
          </a:bodyPr>
          <a:lstStyle/>
          <a:p>
            <a:r>
              <a:rPr lang="en-US" altLang="ja-JP" sz="1400" b="1" dirty="0"/>
              <a:t>http://gensai.gsi.go.jp/committee/gensai_report.pdf</a:t>
            </a:r>
            <a:endParaRPr kumimoji="1" lang="ja-JP" altLang="en-US" sz="1400" b="1" dirty="0"/>
          </a:p>
        </p:txBody>
      </p:sp>
      <p:sp>
        <p:nvSpPr>
          <p:cNvPr id="10" name="スライド番号プレースホルダ 9"/>
          <p:cNvSpPr>
            <a:spLocks noGrp="1"/>
          </p:cNvSpPr>
          <p:nvPr>
            <p:ph type="sldNum" sz="quarter" idx="12"/>
          </p:nvPr>
        </p:nvSpPr>
        <p:spPr/>
        <p:txBody>
          <a:bodyPr/>
          <a:lstStyle/>
          <a:p>
            <a:fld id="{27611385-D3C6-4A22-9B0D-A4C93FDE354C}" type="slidenum">
              <a:rPr kumimoji="1" lang="ja-JP" altLang="en-US" smtClean="0"/>
              <a:pPr/>
              <a:t>55</a:t>
            </a:fld>
            <a:endParaRPr kumimoji="1" lang="ja-JP" altLang="en-US"/>
          </a:p>
        </p:txBody>
      </p:sp>
      <p:sp>
        <p:nvSpPr>
          <p:cNvPr id="8" name="テキスト ボックス 7"/>
          <p:cNvSpPr txBox="1"/>
          <p:nvPr/>
        </p:nvSpPr>
        <p:spPr>
          <a:xfrm>
            <a:off x="2987824" y="0"/>
            <a:ext cx="5832648" cy="461665"/>
          </a:xfrm>
          <a:prstGeom prst="rect">
            <a:avLst/>
          </a:prstGeom>
          <a:noFill/>
        </p:spPr>
        <p:txBody>
          <a:bodyPr wrap="square" rtlCol="0">
            <a:spAutoFit/>
          </a:bodyPr>
          <a:lstStyle/>
          <a:p>
            <a:pPr algn="ctr"/>
            <a:r>
              <a:rPr kumimoji="1" lang="en-US" altLang="ja-JP" dirty="0" smtClean="0">
                <a:solidFill>
                  <a:schemeClr val="bg1"/>
                </a:solidFill>
              </a:rPr>
              <a:t>2011</a:t>
            </a:r>
            <a:r>
              <a:rPr kumimoji="1" lang="ja-JP" altLang="en-US" dirty="0" smtClean="0">
                <a:solidFill>
                  <a:schemeClr val="bg1"/>
                </a:solidFill>
              </a:rPr>
              <a:t>年</a:t>
            </a:r>
            <a:r>
              <a:rPr kumimoji="1" lang="en-US" altLang="ja-JP" dirty="0" smtClean="0">
                <a:solidFill>
                  <a:schemeClr val="bg1"/>
                </a:solidFill>
              </a:rPr>
              <a:t>JLS</a:t>
            </a:r>
            <a:r>
              <a:rPr kumimoji="1" lang="ja-JP" altLang="en-US" dirty="0" smtClean="0">
                <a:solidFill>
                  <a:schemeClr val="bg1"/>
                </a:solidFill>
              </a:rPr>
              <a:t>研究発表会で紹介済</a:t>
            </a:r>
            <a:endParaRPr kumimoji="1" lang="ja-JP" altLang="en-US" dirty="0">
              <a:solidFill>
                <a:schemeClr val="bg1"/>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552" y="404664"/>
            <a:ext cx="7772400" cy="648072"/>
          </a:xfrm>
        </p:spPr>
        <p:txBody>
          <a:bodyPr/>
          <a:lstStyle/>
          <a:p>
            <a:r>
              <a:rPr kumimoji="1" lang="ja-JP" altLang="en-US" dirty="0" smtClean="0"/>
              <a:t>理論よりも現象の事実</a:t>
            </a:r>
            <a:endParaRPr kumimoji="1" lang="ja-JP" altLang="en-US" dirty="0"/>
          </a:p>
        </p:txBody>
      </p:sp>
      <p:sp>
        <p:nvSpPr>
          <p:cNvPr id="4" name="スライド番号プレースホルダ 3"/>
          <p:cNvSpPr>
            <a:spLocks noGrp="1"/>
          </p:cNvSpPr>
          <p:nvPr>
            <p:ph type="sldNum" sz="quarter" idx="12"/>
          </p:nvPr>
        </p:nvSpPr>
        <p:spPr/>
        <p:txBody>
          <a:bodyPr/>
          <a:lstStyle/>
          <a:p>
            <a:pPr>
              <a:defRPr/>
            </a:pPr>
            <a:fld id="{E97F9EB7-8D54-4512-8E50-17CDCC0BC8B1}" type="slidenum">
              <a:rPr lang="en-US" altLang="ja-JP" smtClean="0"/>
              <a:pPr>
                <a:defRPr/>
              </a:pPr>
              <a:t>56</a:t>
            </a:fld>
            <a:endParaRPr lang="en-US" altLang="ja-JP"/>
          </a:p>
        </p:txBody>
      </p:sp>
      <p:pic>
        <p:nvPicPr>
          <p:cNvPr id="5" name="Picture 2"/>
          <p:cNvPicPr>
            <a:picLocks noGrp="1" noChangeAspect="1" noChangeArrowheads="1"/>
          </p:cNvPicPr>
          <p:nvPr>
            <p:ph idx="1"/>
          </p:nvPr>
        </p:nvPicPr>
        <p:blipFill>
          <a:blip r:embed="rId2" cstate="print"/>
          <a:srcRect/>
          <a:stretch>
            <a:fillRect/>
          </a:stretch>
        </p:blipFill>
        <p:spPr bwMode="auto">
          <a:xfrm>
            <a:off x="899592" y="1136628"/>
            <a:ext cx="6768752" cy="5348733"/>
          </a:xfrm>
          <a:prstGeom prst="rect">
            <a:avLst/>
          </a:prstGeom>
          <a:noFill/>
          <a:ln w="9525">
            <a:noFill/>
            <a:miter lim="800000"/>
            <a:headEnd/>
            <a:tailEnd/>
          </a:ln>
          <a:effectLst>
            <a:glow rad="228600">
              <a:schemeClr val="accent6">
                <a:satMod val="175000"/>
                <a:alpha val="40000"/>
              </a:schemeClr>
            </a:glow>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srcRect/>
          <a:stretch>
            <a:fillRect/>
          </a:stretch>
        </p:blipFill>
        <p:spPr bwMode="auto">
          <a:xfrm>
            <a:off x="755576" y="1556792"/>
            <a:ext cx="2376264" cy="1879731"/>
          </a:xfrm>
          <a:prstGeom prst="rect">
            <a:avLst/>
          </a:prstGeom>
          <a:noFill/>
          <a:ln w="9525">
            <a:noFill/>
            <a:miter lim="800000"/>
            <a:headEnd/>
            <a:tailEnd/>
          </a:ln>
          <a:effectLst>
            <a:glow rad="228600">
              <a:schemeClr val="accent6">
                <a:satMod val="175000"/>
                <a:alpha val="40000"/>
              </a:schemeClr>
            </a:glow>
          </a:effectLst>
        </p:spPr>
      </p:pic>
      <p:sp>
        <p:nvSpPr>
          <p:cNvPr id="5" name="テキスト ボックス 4"/>
          <p:cNvSpPr txBox="1"/>
          <p:nvPr/>
        </p:nvSpPr>
        <p:spPr>
          <a:xfrm>
            <a:off x="611560" y="3645024"/>
            <a:ext cx="2880320" cy="1015663"/>
          </a:xfrm>
          <a:prstGeom prst="rect">
            <a:avLst/>
          </a:prstGeom>
          <a:noFill/>
        </p:spPr>
        <p:txBody>
          <a:bodyPr wrap="square" rtlCol="0">
            <a:spAutoFit/>
          </a:bodyPr>
          <a:lstStyle/>
          <a:p>
            <a:r>
              <a:rPr lang="ja-JP" altLang="en-US" sz="2000" dirty="0" smtClean="0"/>
              <a:t>②数量化</a:t>
            </a:r>
            <a:r>
              <a:rPr lang="en-US" altLang="ja-JP" sz="2000" dirty="0"/>
              <a:t>Ⅱ</a:t>
            </a:r>
            <a:r>
              <a:rPr lang="ja-JP" altLang="en-US" sz="2000" dirty="0" smtClean="0"/>
              <a:t>類解析法</a:t>
            </a:r>
            <a:endParaRPr lang="en-US" altLang="ja-JP" sz="2000" dirty="0" smtClean="0"/>
          </a:p>
          <a:p>
            <a:r>
              <a:rPr lang="ja-JP" altLang="en-US" sz="2000" dirty="0" smtClean="0"/>
              <a:t>［小数による点数法</a:t>
            </a:r>
            <a:r>
              <a:rPr lang="en-US" altLang="ja-JP" sz="2000" dirty="0" smtClean="0"/>
              <a:t>]</a:t>
            </a:r>
          </a:p>
          <a:p>
            <a:r>
              <a:rPr lang="ja-JP" altLang="en-US" sz="2000" dirty="0" smtClean="0"/>
              <a:t>　（変動確率）</a:t>
            </a:r>
            <a:endParaRPr kumimoji="1" lang="ja-JP" altLang="en-US" sz="2000" dirty="0"/>
          </a:p>
        </p:txBody>
      </p:sp>
      <p:sp>
        <p:nvSpPr>
          <p:cNvPr id="6" name="テキスト ボックス 5"/>
          <p:cNvSpPr txBox="1"/>
          <p:nvPr/>
        </p:nvSpPr>
        <p:spPr>
          <a:xfrm>
            <a:off x="6372200" y="5157192"/>
            <a:ext cx="2664296" cy="1015663"/>
          </a:xfrm>
          <a:prstGeom prst="rect">
            <a:avLst/>
          </a:prstGeom>
          <a:noFill/>
        </p:spPr>
        <p:txBody>
          <a:bodyPr wrap="square" rtlCol="0">
            <a:spAutoFit/>
          </a:bodyPr>
          <a:lstStyle/>
          <a:p>
            <a:r>
              <a:rPr kumimoji="1" lang="ja-JP" altLang="en-US" sz="2000" dirty="0" smtClean="0"/>
              <a:t>①ガイドライン点数法</a:t>
            </a:r>
            <a:endParaRPr kumimoji="1" lang="en-US" altLang="ja-JP" sz="2000" dirty="0" smtClean="0"/>
          </a:p>
          <a:p>
            <a:r>
              <a:rPr lang="ja-JP" altLang="en-US" sz="2000" dirty="0" smtClean="0"/>
              <a:t>［整数による点数法］</a:t>
            </a:r>
            <a:endParaRPr kumimoji="1" lang="en-US" altLang="ja-JP" sz="2000" dirty="0" smtClean="0"/>
          </a:p>
          <a:p>
            <a:r>
              <a:rPr lang="ja-JP" altLang="en-US" sz="2000" dirty="0"/>
              <a:t>　</a:t>
            </a:r>
            <a:r>
              <a:rPr lang="ja-JP" altLang="en-US" sz="2000" dirty="0" smtClean="0"/>
              <a:t>（変動確率）</a:t>
            </a:r>
            <a:endParaRPr kumimoji="1" lang="en-US" altLang="ja-JP" sz="2000" dirty="0" smtClean="0"/>
          </a:p>
        </p:txBody>
      </p:sp>
      <p:sp>
        <p:nvSpPr>
          <p:cNvPr id="7" name="テキスト ボックス 6"/>
          <p:cNvSpPr txBox="1"/>
          <p:nvPr/>
        </p:nvSpPr>
        <p:spPr>
          <a:xfrm>
            <a:off x="6372200" y="1196752"/>
            <a:ext cx="2483768" cy="1015663"/>
          </a:xfrm>
          <a:prstGeom prst="rect">
            <a:avLst/>
          </a:prstGeom>
          <a:noFill/>
        </p:spPr>
        <p:txBody>
          <a:bodyPr wrap="square" rtlCol="0">
            <a:spAutoFit/>
          </a:bodyPr>
          <a:lstStyle/>
          <a:p>
            <a:r>
              <a:rPr lang="ja-JP" altLang="en-US" sz="2000" dirty="0" smtClean="0"/>
              <a:t>③側方抵抗モデル</a:t>
            </a:r>
            <a:endParaRPr lang="en-US" altLang="ja-JP" sz="2000" dirty="0" smtClean="0"/>
          </a:p>
          <a:p>
            <a:r>
              <a:rPr lang="ja-JP" altLang="en-US" sz="2000" dirty="0" smtClean="0"/>
              <a:t>［力学モデルの体裁</a:t>
            </a:r>
            <a:r>
              <a:rPr lang="en-US" altLang="ja-JP" sz="2000" dirty="0" smtClean="0"/>
              <a:t>]</a:t>
            </a:r>
          </a:p>
          <a:p>
            <a:r>
              <a:rPr lang="ja-JP" altLang="en-US" sz="2000" dirty="0" smtClean="0"/>
              <a:t>　（安全率）</a:t>
            </a:r>
            <a:endParaRPr lang="en-US" altLang="ja-JP" sz="2000" dirty="0" smtClean="0"/>
          </a:p>
        </p:txBody>
      </p:sp>
      <p:sp>
        <p:nvSpPr>
          <p:cNvPr id="8" name="テキスト ボックス 7"/>
          <p:cNvSpPr txBox="1"/>
          <p:nvPr/>
        </p:nvSpPr>
        <p:spPr>
          <a:xfrm>
            <a:off x="467544" y="404664"/>
            <a:ext cx="3096344"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kumimoji="1" lang="ja-JP" altLang="en-US" sz="2000" dirty="0" smtClean="0"/>
              <a:t>阪神間データセット</a:t>
            </a:r>
            <a:endParaRPr kumimoji="1" lang="ja-JP" altLang="en-US" sz="2000" dirty="0"/>
          </a:p>
        </p:txBody>
      </p:sp>
      <p:sp>
        <p:nvSpPr>
          <p:cNvPr id="9" name="下矢印 8"/>
          <p:cNvSpPr/>
          <p:nvPr/>
        </p:nvSpPr>
        <p:spPr>
          <a:xfrm>
            <a:off x="1331640" y="836712"/>
            <a:ext cx="1296144"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下矢印 9"/>
          <p:cNvSpPr/>
          <p:nvPr/>
        </p:nvSpPr>
        <p:spPr>
          <a:xfrm>
            <a:off x="1259632" y="4725144"/>
            <a:ext cx="1080120"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611560" y="5373216"/>
            <a:ext cx="2448272"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kumimoji="1" lang="ja-JP" altLang="en-US" sz="1800" dirty="0" smtClean="0"/>
              <a:t>ニューラルネットワーク予測モデル</a:t>
            </a:r>
            <a:endParaRPr kumimoji="1" lang="ja-JP" altLang="en-US" sz="1800" dirty="0"/>
          </a:p>
        </p:txBody>
      </p:sp>
      <p:sp>
        <p:nvSpPr>
          <p:cNvPr id="12" name="右矢印 11"/>
          <p:cNvSpPr/>
          <p:nvPr/>
        </p:nvSpPr>
        <p:spPr>
          <a:xfrm>
            <a:off x="3203848" y="5229200"/>
            <a:ext cx="432048" cy="8640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右矢印 12"/>
          <p:cNvSpPr/>
          <p:nvPr/>
        </p:nvSpPr>
        <p:spPr>
          <a:xfrm>
            <a:off x="3275856" y="1988840"/>
            <a:ext cx="576064" cy="8640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3563888" y="4005064"/>
            <a:ext cx="3096344"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ja-JP" altLang="en-US" sz="2000" dirty="0" smtClean="0"/>
              <a:t>柏崎・長岡</a:t>
            </a:r>
            <a:r>
              <a:rPr kumimoji="1" lang="ja-JP" altLang="en-US" sz="2000" dirty="0" smtClean="0"/>
              <a:t>データセット</a:t>
            </a:r>
            <a:endParaRPr kumimoji="1" lang="ja-JP" altLang="en-US" sz="2000" dirty="0"/>
          </a:p>
        </p:txBody>
      </p:sp>
      <p:pic>
        <p:nvPicPr>
          <p:cNvPr id="5123" name="Picture 3"/>
          <p:cNvPicPr>
            <a:picLocks noChangeAspect="1" noChangeArrowheads="1"/>
          </p:cNvPicPr>
          <p:nvPr/>
        </p:nvPicPr>
        <p:blipFill>
          <a:blip r:embed="rId3" cstate="print"/>
          <a:srcRect/>
          <a:stretch>
            <a:fillRect/>
          </a:stretch>
        </p:blipFill>
        <p:spPr bwMode="auto">
          <a:xfrm>
            <a:off x="3635896" y="4581128"/>
            <a:ext cx="2754442" cy="1800200"/>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611560" y="3501008"/>
            <a:ext cx="2592288" cy="155396"/>
          </a:xfrm>
          <a:prstGeom prst="rect">
            <a:avLst/>
          </a:prstGeom>
          <a:noFill/>
          <a:ln w="9525">
            <a:noFill/>
            <a:miter lim="800000"/>
            <a:headEnd/>
            <a:tailEnd/>
          </a:ln>
        </p:spPr>
      </p:pic>
      <p:pic>
        <p:nvPicPr>
          <p:cNvPr id="5125" name="Picture 5"/>
          <p:cNvPicPr>
            <a:picLocks noChangeAspect="1" noChangeArrowheads="1"/>
          </p:cNvPicPr>
          <p:nvPr/>
        </p:nvPicPr>
        <p:blipFill>
          <a:blip r:embed="rId5" cstate="print"/>
          <a:srcRect/>
          <a:stretch>
            <a:fillRect/>
          </a:stretch>
        </p:blipFill>
        <p:spPr bwMode="auto">
          <a:xfrm>
            <a:off x="3995936" y="836712"/>
            <a:ext cx="2170494" cy="2520280"/>
          </a:xfrm>
          <a:prstGeom prst="rect">
            <a:avLst/>
          </a:prstGeom>
          <a:noFill/>
          <a:ln w="9525">
            <a:noFill/>
            <a:miter lim="800000"/>
            <a:headEnd/>
            <a:tailEnd/>
          </a:ln>
        </p:spPr>
      </p:pic>
      <p:sp>
        <p:nvSpPr>
          <p:cNvPr id="18" name="下矢印 17"/>
          <p:cNvSpPr/>
          <p:nvPr/>
        </p:nvSpPr>
        <p:spPr>
          <a:xfrm>
            <a:off x="3923928" y="3356992"/>
            <a:ext cx="285340"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下矢印 18"/>
          <p:cNvSpPr/>
          <p:nvPr/>
        </p:nvSpPr>
        <p:spPr>
          <a:xfrm rot="10800000">
            <a:off x="5724128" y="3356992"/>
            <a:ext cx="285340"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4283968" y="3429000"/>
            <a:ext cx="1296144"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kumimoji="1" lang="ja-JP" altLang="en-US" sz="1800" dirty="0" smtClean="0"/>
              <a:t>学習効果</a:t>
            </a:r>
            <a:endParaRPr kumimoji="1" lang="ja-JP" altLang="en-US" sz="1800" dirty="0"/>
          </a:p>
        </p:txBody>
      </p:sp>
      <p:sp>
        <p:nvSpPr>
          <p:cNvPr id="21" name="テキスト ボックス 20"/>
          <p:cNvSpPr txBox="1"/>
          <p:nvPr/>
        </p:nvSpPr>
        <p:spPr>
          <a:xfrm>
            <a:off x="6660232" y="3789040"/>
            <a:ext cx="2232248" cy="646331"/>
          </a:xfrm>
          <a:prstGeom prst="rect">
            <a:avLst/>
          </a:prstGeom>
          <a:noFill/>
        </p:spPr>
        <p:txBody>
          <a:bodyPr wrap="square" rtlCol="0">
            <a:spAutoFit/>
          </a:bodyPr>
          <a:lstStyle/>
          <a:p>
            <a:r>
              <a:rPr kumimoji="1" lang="ja-JP" altLang="en-US" sz="1800" dirty="0" smtClean="0"/>
              <a:t>事例が増えれば増えるほど賢くなる</a:t>
            </a:r>
            <a:endParaRPr kumimoji="1" lang="ja-JP" altLang="en-US" sz="1800" dirty="0"/>
          </a:p>
        </p:txBody>
      </p:sp>
      <p:pic>
        <p:nvPicPr>
          <p:cNvPr id="5126" name="Picture 6"/>
          <p:cNvPicPr>
            <a:picLocks noChangeAspect="1" noChangeArrowheads="1"/>
          </p:cNvPicPr>
          <p:nvPr/>
        </p:nvPicPr>
        <p:blipFill>
          <a:blip r:embed="rId6" cstate="print"/>
          <a:srcRect/>
          <a:stretch>
            <a:fillRect/>
          </a:stretch>
        </p:blipFill>
        <p:spPr bwMode="auto">
          <a:xfrm>
            <a:off x="6300192" y="2348880"/>
            <a:ext cx="2599960" cy="1448380"/>
          </a:xfrm>
          <a:prstGeom prst="rect">
            <a:avLst/>
          </a:prstGeom>
          <a:noFill/>
          <a:ln w="9525">
            <a:noFill/>
            <a:miter lim="800000"/>
            <a:headEnd/>
            <a:tailEnd/>
          </a:ln>
        </p:spPr>
      </p:pic>
      <p:sp>
        <p:nvSpPr>
          <p:cNvPr id="23" name="テキスト ボックス 22"/>
          <p:cNvSpPr txBox="1"/>
          <p:nvPr/>
        </p:nvSpPr>
        <p:spPr>
          <a:xfrm>
            <a:off x="4860032" y="404664"/>
            <a:ext cx="3923928" cy="40011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kumimoji="1" lang="ja-JP" altLang="en-US" sz="2000" dirty="0" smtClean="0"/>
              <a:t>データは盛土形状のみ！</a:t>
            </a:r>
            <a:endParaRPr kumimoji="1" lang="ja-JP" altLang="en-US" sz="2000" dirty="0"/>
          </a:p>
        </p:txBody>
      </p:sp>
      <p:sp>
        <p:nvSpPr>
          <p:cNvPr id="25" name="スライド番号プレースホルダ 24"/>
          <p:cNvSpPr>
            <a:spLocks noGrp="1"/>
          </p:cNvSpPr>
          <p:nvPr>
            <p:ph type="sldNum" sz="quarter" idx="12"/>
          </p:nvPr>
        </p:nvSpPr>
        <p:spPr/>
        <p:txBody>
          <a:bodyPr/>
          <a:lstStyle/>
          <a:p>
            <a:fld id="{27611385-D3C6-4A22-9B0D-A4C93FDE354C}" type="slidenum">
              <a:rPr kumimoji="1" lang="ja-JP" altLang="en-US" smtClean="0"/>
              <a:pPr/>
              <a:t>57</a:t>
            </a:fld>
            <a:endParaRPr kumimoji="1" lang="ja-JP" altLang="en-US"/>
          </a:p>
        </p:txBody>
      </p:sp>
      <p:sp>
        <p:nvSpPr>
          <p:cNvPr id="2" name="タイトル 1"/>
          <p:cNvSpPr>
            <a:spLocks noGrp="1"/>
          </p:cNvSpPr>
          <p:nvPr>
            <p:ph type="title"/>
          </p:nvPr>
        </p:nvSpPr>
        <p:spPr>
          <a:xfrm>
            <a:off x="2051720" y="0"/>
            <a:ext cx="3958208" cy="476672"/>
          </a:xfrm>
        </p:spPr>
        <p:txBody>
          <a:bodyPr/>
          <a:lstStyle/>
          <a:p>
            <a:r>
              <a:rPr kumimoji="1" lang="ja-JP" altLang="en-US" sz="2000" dirty="0" smtClean="0">
                <a:solidFill>
                  <a:schemeClr val="bg1"/>
                </a:solidFill>
              </a:rPr>
              <a:t>予測方法</a:t>
            </a:r>
            <a:endParaRPr kumimoji="1" lang="ja-JP" altLang="en-US" sz="2000" dirty="0">
              <a:solidFill>
                <a:schemeClr val="bg1"/>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803176"/>
          </a:xfrm>
        </p:spPr>
        <p:txBody>
          <a:bodyPr/>
          <a:lstStyle/>
          <a:p>
            <a:r>
              <a:rPr kumimoji="1" lang="ja-JP" altLang="en-US" dirty="0" smtClean="0"/>
              <a:t>盛土造成地の滑動崩落原因</a:t>
            </a:r>
            <a:endParaRPr kumimoji="1" lang="ja-JP" altLang="en-US" dirty="0"/>
          </a:p>
        </p:txBody>
      </p:sp>
      <p:sp>
        <p:nvSpPr>
          <p:cNvPr id="3" name="コンテンツ プレースホルダ 2"/>
          <p:cNvSpPr>
            <a:spLocks noGrp="1"/>
          </p:cNvSpPr>
          <p:nvPr>
            <p:ph idx="1"/>
          </p:nvPr>
        </p:nvSpPr>
        <p:spPr>
          <a:xfrm>
            <a:off x="685800" y="1484784"/>
            <a:ext cx="7772400" cy="4176464"/>
          </a:xfrm>
        </p:spPr>
        <p:txBody>
          <a:bodyPr/>
          <a:lstStyle/>
          <a:p>
            <a:r>
              <a:rPr kumimoji="1" lang="ja-JP" altLang="en-US" dirty="0" smtClean="0">
                <a:solidFill>
                  <a:srgbClr val="FF0000"/>
                </a:solidFill>
              </a:rPr>
              <a:t>盛土形状説</a:t>
            </a:r>
            <a:r>
              <a:rPr kumimoji="1" lang="ja-JP" altLang="en-US" dirty="0" smtClean="0"/>
              <a:t>：実際に阪神･淡路大震災で変動した盛土と変動しなかった盛土の外形的情報で統計処理したところ、幅</a:t>
            </a:r>
            <a:r>
              <a:rPr kumimoji="1" lang="en-US" altLang="ja-JP" dirty="0" smtClean="0"/>
              <a:t>/</a:t>
            </a:r>
            <a:r>
              <a:rPr kumimoji="1" lang="ja-JP" altLang="en-US" dirty="0" smtClean="0"/>
              <a:t>深さ比が圧倒的相関性を持っていたことから。</a:t>
            </a:r>
            <a:r>
              <a:rPr kumimoji="1" lang="en-US" altLang="ja-JP" dirty="0" smtClean="0"/>
              <a:t/>
            </a:r>
            <a:br>
              <a:rPr kumimoji="1" lang="en-US" altLang="ja-JP" dirty="0" smtClean="0"/>
            </a:br>
            <a:r>
              <a:rPr kumimoji="1" lang="ja-JP" altLang="en-US" sz="2800" dirty="0" smtClean="0">
                <a:solidFill>
                  <a:srgbClr val="0070C0"/>
                </a:solidFill>
              </a:rPr>
              <a:t>・・・実際に発生した現象に基づく</a:t>
            </a:r>
            <a:endParaRPr kumimoji="1" lang="en-US" altLang="ja-JP" sz="2800" dirty="0" smtClean="0">
              <a:solidFill>
                <a:srgbClr val="0070C0"/>
              </a:solidFill>
            </a:endParaRPr>
          </a:p>
          <a:p>
            <a:r>
              <a:rPr lang="ja-JP" altLang="en-US" dirty="0" smtClean="0">
                <a:solidFill>
                  <a:srgbClr val="FF0000"/>
                </a:solidFill>
              </a:rPr>
              <a:t>土質強度激減説</a:t>
            </a:r>
            <a:r>
              <a:rPr lang="ja-JP" altLang="en-US" dirty="0" smtClean="0"/>
              <a:t>：大きな揺れによって盛土の強度が著しく低下することから。</a:t>
            </a:r>
            <a:r>
              <a:rPr lang="en-US" altLang="ja-JP" dirty="0" smtClean="0"/>
              <a:t/>
            </a:r>
            <a:br>
              <a:rPr lang="en-US" altLang="ja-JP" dirty="0" smtClean="0"/>
            </a:br>
            <a:r>
              <a:rPr lang="ja-JP" altLang="en-US" sz="2800" dirty="0" smtClean="0">
                <a:solidFill>
                  <a:srgbClr val="0070C0"/>
                </a:solidFill>
              </a:rPr>
              <a:t>・・・採取サンプルの土質試験結果に基づく？</a:t>
            </a:r>
            <a:endParaRPr kumimoji="1" lang="ja-JP" altLang="en-US" sz="2800" dirty="0">
              <a:solidFill>
                <a:srgbClr val="0070C0"/>
              </a:solidFill>
            </a:endParaRPr>
          </a:p>
        </p:txBody>
      </p:sp>
      <p:sp>
        <p:nvSpPr>
          <p:cNvPr id="4" name="スライド番号プレースホルダ 3"/>
          <p:cNvSpPr>
            <a:spLocks noGrp="1"/>
          </p:cNvSpPr>
          <p:nvPr>
            <p:ph type="sldNum" sz="quarter" idx="12"/>
          </p:nvPr>
        </p:nvSpPr>
        <p:spPr/>
        <p:txBody>
          <a:bodyPr/>
          <a:lstStyle/>
          <a:p>
            <a:pPr>
              <a:defRPr/>
            </a:pPr>
            <a:fld id="{E97F9EB7-8D54-4512-8E50-17CDCC0BC8B1}" type="slidenum">
              <a:rPr lang="en-US" altLang="ja-JP" smtClean="0"/>
              <a:pPr>
                <a:defRPr/>
              </a:pPr>
              <a:t>58</a:t>
            </a:fld>
            <a:endParaRPr lang="en-US" altLang="ja-JP"/>
          </a:p>
        </p:txBody>
      </p:sp>
      <p:sp>
        <p:nvSpPr>
          <p:cNvPr id="5" name="テキスト ボックス 4"/>
          <p:cNvSpPr txBox="1"/>
          <p:nvPr/>
        </p:nvSpPr>
        <p:spPr>
          <a:xfrm>
            <a:off x="611560" y="5589240"/>
            <a:ext cx="7992888"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kumimoji="1" lang="ja-JP" altLang="en-US" dirty="0" smtClean="0"/>
              <a:t>谷埋め盛土底面傾斜角が緩い方が変動が多かったのを説明できるのはどちらか？</a:t>
            </a:r>
            <a:endParaRPr kumimoji="1" lang="ja-JP" alt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ja-JP" altLang="en-US" dirty="0" smtClean="0"/>
              <a:t>地盤調査・地下調査（再掲）</a:t>
            </a:r>
            <a:endParaRPr kumimoji="1" lang="ja-JP" altLang="en-US" dirty="0"/>
          </a:p>
        </p:txBody>
      </p:sp>
      <p:sp>
        <p:nvSpPr>
          <p:cNvPr id="4" name="スライド番号プレースホルダ 3"/>
          <p:cNvSpPr>
            <a:spLocks noGrp="1"/>
          </p:cNvSpPr>
          <p:nvPr>
            <p:ph type="sldNum" sz="quarter" idx="12"/>
          </p:nvPr>
        </p:nvSpPr>
        <p:spPr/>
        <p:txBody>
          <a:bodyPr/>
          <a:lstStyle/>
          <a:p>
            <a:pPr>
              <a:defRPr/>
            </a:pPr>
            <a:fld id="{E97F9EB7-8D54-4512-8E50-17CDCC0BC8B1}" type="slidenum">
              <a:rPr lang="en-US" altLang="ja-JP" smtClean="0"/>
              <a:pPr>
                <a:defRPr/>
              </a:pPr>
              <a:t>59</a:t>
            </a:fld>
            <a:endParaRPr lang="en-US" altLang="ja-JP"/>
          </a:p>
        </p:txBody>
      </p:sp>
      <p:pic>
        <p:nvPicPr>
          <p:cNvPr id="5123" name="Picture 3"/>
          <p:cNvPicPr>
            <a:picLocks noGrp="1" noChangeAspect="1" noChangeArrowheads="1"/>
          </p:cNvPicPr>
          <p:nvPr>
            <p:ph sz="half" idx="2"/>
          </p:nvPr>
        </p:nvPicPr>
        <p:blipFill>
          <a:blip r:embed="rId2" cstate="print"/>
          <a:srcRect/>
          <a:stretch>
            <a:fillRect/>
          </a:stretch>
        </p:blipFill>
        <p:spPr bwMode="auto">
          <a:xfrm>
            <a:off x="323528" y="2564904"/>
            <a:ext cx="8367074" cy="1944216"/>
          </a:xfrm>
          <a:prstGeom prst="rect">
            <a:avLst/>
          </a:prstGeom>
          <a:noFill/>
          <a:ln w="9525">
            <a:noFill/>
            <a:miter lim="800000"/>
            <a:headEnd/>
            <a:tailEnd/>
          </a:ln>
        </p:spPr>
      </p:pic>
      <p:cxnSp>
        <p:nvCxnSpPr>
          <p:cNvPr id="8" name="直線コネクタ 7"/>
          <p:cNvCxnSpPr/>
          <p:nvPr/>
        </p:nvCxnSpPr>
        <p:spPr>
          <a:xfrm>
            <a:off x="3491880" y="2852936"/>
            <a:ext cx="3240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2987824" y="3789040"/>
            <a:ext cx="3240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3851920" y="4509120"/>
            <a:ext cx="23762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pPr>
              <a:defRPr/>
            </a:pPr>
            <a:fld id="{E97F9EB7-8D54-4512-8E50-17CDCC0BC8B1}" type="slidenum">
              <a:rPr lang="en-US" altLang="ja-JP" smtClean="0"/>
              <a:pPr>
                <a:defRPr/>
              </a:pPr>
              <a:t>6</a:t>
            </a:fld>
            <a:endParaRPr lang="en-US" altLang="ja-JP"/>
          </a:p>
        </p:txBody>
      </p:sp>
      <p:pic>
        <p:nvPicPr>
          <p:cNvPr id="2050" name="Picture 2"/>
          <p:cNvPicPr>
            <a:picLocks noGrp="1" noChangeAspect="1" noChangeArrowheads="1"/>
          </p:cNvPicPr>
          <p:nvPr>
            <p:ph idx="1"/>
          </p:nvPr>
        </p:nvPicPr>
        <p:blipFill>
          <a:blip r:embed="rId2" cstate="print"/>
          <a:srcRect/>
          <a:stretch>
            <a:fillRect/>
          </a:stretch>
        </p:blipFill>
        <p:spPr bwMode="auto">
          <a:xfrm>
            <a:off x="1475656" y="692696"/>
            <a:ext cx="6244950" cy="5832648"/>
          </a:xfrm>
          <a:prstGeom prst="rect">
            <a:avLst/>
          </a:prstGeom>
          <a:noFill/>
          <a:ln w="9525">
            <a:noFill/>
            <a:miter lim="800000"/>
            <a:headEnd/>
            <a:tailEnd/>
          </a:ln>
        </p:spPr>
      </p:pic>
      <p:sp>
        <p:nvSpPr>
          <p:cNvPr id="6" name="テキスト ボックス 5"/>
          <p:cNvSpPr txBox="1"/>
          <p:nvPr/>
        </p:nvSpPr>
        <p:spPr>
          <a:xfrm>
            <a:off x="611560" y="3501008"/>
            <a:ext cx="7992888" cy="120032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kumimoji="1" lang="ja-JP" altLang="en-US" dirty="0" smtClean="0"/>
              <a:t>土質工学はまだまだ若い学問で、原理原則がようやく確立されただけであり、これに従えば必ずうまくいくという行き届いた手引きがあるわけではない。</a:t>
            </a:r>
            <a:endParaRPr kumimoji="1" lang="ja-JP" altLang="en-US" dirty="0"/>
          </a:p>
        </p:txBody>
      </p:sp>
      <p:sp>
        <p:nvSpPr>
          <p:cNvPr id="5" name="テキスト ボックス 4"/>
          <p:cNvSpPr txBox="1"/>
          <p:nvPr/>
        </p:nvSpPr>
        <p:spPr>
          <a:xfrm>
            <a:off x="611560" y="5013176"/>
            <a:ext cx="7992888"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kumimoji="1" lang="ja-JP" altLang="en-US" dirty="0" smtClean="0"/>
              <a:t>実際には、「土質工学は完璧な学問で、崩れたのはそこが特別だったからだ」。土質工学の方法は間違っていない。となっている。・・・例えば、岩国、駿河湾・・・</a:t>
            </a:r>
            <a:endParaRPr kumimoji="1" lang="ja-JP"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予防工としての必要条件</a:t>
            </a:r>
            <a:endParaRPr kumimoji="1" lang="ja-JP" altLang="en-US" dirty="0"/>
          </a:p>
        </p:txBody>
      </p:sp>
      <p:sp>
        <p:nvSpPr>
          <p:cNvPr id="4" name="コンテンツ プレースホルダ 3"/>
          <p:cNvSpPr>
            <a:spLocks noGrp="1"/>
          </p:cNvSpPr>
          <p:nvPr>
            <p:ph sz="half" idx="1"/>
          </p:nvPr>
        </p:nvSpPr>
        <p:spPr>
          <a:xfrm>
            <a:off x="395536" y="1700808"/>
            <a:ext cx="4176464" cy="4464496"/>
          </a:xfrm>
        </p:spPr>
        <p:style>
          <a:lnRef idx="3">
            <a:schemeClr val="lt1"/>
          </a:lnRef>
          <a:fillRef idx="1">
            <a:schemeClr val="dk1"/>
          </a:fillRef>
          <a:effectRef idx="1">
            <a:schemeClr val="dk1"/>
          </a:effectRef>
          <a:fontRef idx="minor">
            <a:schemeClr val="lt1"/>
          </a:fontRef>
        </p:style>
        <p:txBody>
          <a:bodyPr/>
          <a:lstStyle/>
          <a:p>
            <a:r>
              <a:rPr lang="ja-JP" altLang="en-US" dirty="0" smtClean="0"/>
              <a:t>安価であること</a:t>
            </a:r>
          </a:p>
          <a:p>
            <a:r>
              <a:rPr lang="ja-JP" altLang="en-US" dirty="0" smtClean="0"/>
              <a:t>誰にでも施工できること</a:t>
            </a:r>
          </a:p>
          <a:p>
            <a:r>
              <a:rPr lang="ja-JP" altLang="en-US" dirty="0" smtClean="0"/>
              <a:t>調査・解析結果が仮に不適切であったとしても決して危険側にならないこと（フェイルセーフ）</a:t>
            </a:r>
            <a:endParaRPr kumimoji="1" lang="ja-JP" altLang="en-US" dirty="0"/>
          </a:p>
        </p:txBody>
      </p:sp>
      <p:sp>
        <p:nvSpPr>
          <p:cNvPr id="5" name="コンテンツ プレースホルダ 4"/>
          <p:cNvSpPr>
            <a:spLocks noGrp="1"/>
          </p:cNvSpPr>
          <p:nvPr>
            <p:ph sz="half" idx="2"/>
          </p:nvPr>
        </p:nvSpPr>
        <p:spPr>
          <a:xfrm>
            <a:off x="4716016" y="1700808"/>
            <a:ext cx="3810000" cy="4464496"/>
          </a:xfrm>
        </p:spPr>
        <p:style>
          <a:lnRef idx="3">
            <a:schemeClr val="lt1"/>
          </a:lnRef>
          <a:fillRef idx="1">
            <a:schemeClr val="accent2"/>
          </a:fillRef>
          <a:effectRef idx="1">
            <a:schemeClr val="accent2"/>
          </a:effectRef>
          <a:fontRef idx="minor">
            <a:schemeClr val="lt1"/>
          </a:fontRef>
        </p:style>
        <p:txBody>
          <a:bodyPr/>
          <a:lstStyle/>
          <a:p>
            <a:r>
              <a:rPr kumimoji="1" lang="ja-JP" altLang="en-US" dirty="0" smtClean="0"/>
              <a:t>地盤内に大きな水圧が作用しないようにすること（</a:t>
            </a:r>
            <a:r>
              <a:rPr kumimoji="1" lang="ja-JP" altLang="en-US" dirty="0" smtClean="0">
                <a:solidFill>
                  <a:srgbClr val="FF0000"/>
                </a:solidFill>
              </a:rPr>
              <a:t>健全なミズミチを確保すること</a:t>
            </a:r>
            <a:r>
              <a:rPr kumimoji="1" lang="ja-JP" altLang="en-US" dirty="0" smtClean="0"/>
              <a:t>）</a:t>
            </a:r>
            <a:endParaRPr kumimoji="1" lang="en-US" altLang="ja-JP" dirty="0" smtClean="0"/>
          </a:p>
          <a:p>
            <a:r>
              <a:rPr kumimoji="1" lang="ja-JP" altLang="en-US" dirty="0" smtClean="0"/>
              <a:t>小崩壊によってミズミチを閉塞させないこと（</a:t>
            </a:r>
            <a:r>
              <a:rPr kumimoji="1" lang="ja-JP" altLang="en-US" dirty="0" smtClean="0">
                <a:solidFill>
                  <a:srgbClr val="FF0000"/>
                </a:solidFill>
              </a:rPr>
              <a:t>地盤補強</a:t>
            </a:r>
            <a:r>
              <a:rPr kumimoji="1" lang="ja-JP" altLang="en-US" dirty="0" smtClean="0"/>
              <a:t>）</a:t>
            </a:r>
            <a:endParaRPr kumimoji="1" lang="en-US" altLang="ja-JP" dirty="0" smtClean="0"/>
          </a:p>
          <a:p>
            <a:r>
              <a:rPr lang="ja-JP" altLang="en-US" dirty="0" smtClean="0"/>
              <a:t>急激な水圧上昇時に圧力を逃がすこと（</a:t>
            </a:r>
            <a:r>
              <a:rPr lang="ja-JP" altLang="en-US" dirty="0" smtClean="0">
                <a:solidFill>
                  <a:srgbClr val="FF0000"/>
                </a:solidFill>
              </a:rPr>
              <a:t>水圧消散</a:t>
            </a:r>
            <a:r>
              <a:rPr lang="ja-JP" altLang="en-US" dirty="0" smtClean="0"/>
              <a:t>）</a:t>
            </a:r>
            <a:endParaRPr kumimoji="1" lang="ja-JP" altLang="en-US" dirty="0"/>
          </a:p>
        </p:txBody>
      </p:sp>
      <p:sp>
        <p:nvSpPr>
          <p:cNvPr id="3" name="スライド番号プレースホルダ 2"/>
          <p:cNvSpPr>
            <a:spLocks noGrp="1"/>
          </p:cNvSpPr>
          <p:nvPr>
            <p:ph type="sldNum" sz="quarter" idx="12"/>
          </p:nvPr>
        </p:nvSpPr>
        <p:spPr/>
        <p:txBody>
          <a:bodyPr/>
          <a:lstStyle/>
          <a:p>
            <a:pPr>
              <a:defRPr/>
            </a:pPr>
            <a:fld id="{1C0BCDE4-34BE-4373-AAE8-43E7578F4103}" type="slidenum">
              <a:rPr lang="en-US" altLang="ja-JP" smtClean="0"/>
              <a:pPr>
                <a:defRPr/>
              </a:pPr>
              <a:t>60</a:t>
            </a:fld>
            <a:endParaRPr lang="en-US" altLang="ja-JP"/>
          </a:p>
        </p:txBody>
      </p:sp>
      <p:sp>
        <p:nvSpPr>
          <p:cNvPr id="6" name="テキスト ボックス 5"/>
          <p:cNvSpPr txBox="1"/>
          <p:nvPr/>
        </p:nvSpPr>
        <p:spPr>
          <a:xfrm>
            <a:off x="539552" y="4581128"/>
            <a:ext cx="3888432"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kumimoji="1" lang="ja-JP" altLang="en-US" dirty="0" smtClean="0"/>
              <a:t>人間はいつだって間違える</a:t>
            </a:r>
            <a:endParaRPr kumimoji="1" lang="ja-JP" altLang="en-US" dirty="0"/>
          </a:p>
        </p:txBody>
      </p:sp>
      <p:sp>
        <p:nvSpPr>
          <p:cNvPr id="7" name="テキスト ボックス 6"/>
          <p:cNvSpPr txBox="1"/>
          <p:nvPr/>
        </p:nvSpPr>
        <p:spPr>
          <a:xfrm>
            <a:off x="539552" y="5229200"/>
            <a:ext cx="3888432"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kumimoji="1" lang="ja-JP" altLang="en-US" dirty="0" smtClean="0"/>
              <a:t>土の話は真実に到達しない</a:t>
            </a:r>
            <a:endParaRPr kumimoji="1" lang="ja-JP" alt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685800" y="609600"/>
            <a:ext cx="7772400" cy="731168"/>
          </a:xfrm>
        </p:spPr>
        <p:txBody>
          <a:bodyPr/>
          <a:lstStyle/>
          <a:p>
            <a:r>
              <a:rPr kumimoji="1" lang="ja-JP" altLang="en-US" dirty="0" smtClean="0"/>
              <a:t>最重要なこと</a:t>
            </a:r>
            <a:endParaRPr kumimoji="1" lang="ja-JP" altLang="en-US" dirty="0"/>
          </a:p>
        </p:txBody>
      </p:sp>
      <p:sp>
        <p:nvSpPr>
          <p:cNvPr id="7" name="コンテンツ プレースホルダ 6"/>
          <p:cNvSpPr>
            <a:spLocks noGrp="1"/>
          </p:cNvSpPr>
          <p:nvPr>
            <p:ph idx="1"/>
          </p:nvPr>
        </p:nvSpPr>
        <p:spPr/>
        <p:txBody>
          <a:bodyPr/>
          <a:lstStyle/>
          <a:p>
            <a:r>
              <a:rPr kumimoji="1" lang="ja-JP" altLang="en-US" dirty="0" smtClean="0"/>
              <a:t>理屈では良く説明しきれないが、どうも</a:t>
            </a:r>
            <a:r>
              <a:rPr kumimoji="1" lang="en-US" altLang="ja-JP" dirty="0" smtClean="0"/>
              <a:t/>
            </a:r>
            <a:br>
              <a:rPr kumimoji="1" lang="en-US" altLang="ja-JP" dirty="0" smtClean="0"/>
            </a:br>
            <a:r>
              <a:rPr kumimoji="1" lang="ja-JP" altLang="en-US" sz="5400" dirty="0" smtClean="0">
                <a:solidFill>
                  <a:srgbClr val="FF0000"/>
                </a:solidFill>
              </a:rPr>
              <a:t>パイプ流の水圧が斜面の崩壊に大きな影響を与えているようだ！</a:t>
            </a:r>
            <a:endParaRPr kumimoji="1" lang="ja-JP" altLang="en-US" sz="5400" dirty="0">
              <a:solidFill>
                <a:srgbClr val="FF0000"/>
              </a:solidFill>
            </a:endParaRPr>
          </a:p>
        </p:txBody>
      </p:sp>
      <p:sp>
        <p:nvSpPr>
          <p:cNvPr id="5" name="スライド番号プレースホルダ 4"/>
          <p:cNvSpPr>
            <a:spLocks noGrp="1"/>
          </p:cNvSpPr>
          <p:nvPr>
            <p:ph type="sldNum" sz="quarter" idx="12"/>
          </p:nvPr>
        </p:nvSpPr>
        <p:spPr/>
        <p:txBody>
          <a:bodyPr/>
          <a:lstStyle/>
          <a:p>
            <a:pPr>
              <a:defRPr/>
            </a:pPr>
            <a:fld id="{24916978-17E5-438E-88E3-324A617FB455}" type="slidenum">
              <a:rPr lang="en-US" altLang="ja-JP" smtClean="0"/>
              <a:pPr>
                <a:defRPr/>
              </a:pPr>
              <a:t>61</a:t>
            </a:fld>
            <a:endParaRPr lang="en-US" altLang="ja-JP"/>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55576" y="476672"/>
            <a:ext cx="7772400" cy="648072"/>
          </a:xfrm>
        </p:spPr>
        <p:txBody>
          <a:bodyPr/>
          <a:lstStyle/>
          <a:p>
            <a:r>
              <a:rPr kumimoji="1" lang="ja-JP" altLang="en-US" dirty="0" smtClean="0"/>
              <a:t>土壌雨量指数の示す意味</a:t>
            </a:r>
            <a:endParaRPr kumimoji="1" lang="ja-JP" altLang="en-US" dirty="0"/>
          </a:p>
        </p:txBody>
      </p:sp>
      <p:sp>
        <p:nvSpPr>
          <p:cNvPr id="4" name="スライド番号プレースホルダ 3"/>
          <p:cNvSpPr>
            <a:spLocks noGrp="1"/>
          </p:cNvSpPr>
          <p:nvPr>
            <p:ph type="sldNum" sz="quarter" idx="12"/>
          </p:nvPr>
        </p:nvSpPr>
        <p:spPr/>
        <p:txBody>
          <a:bodyPr/>
          <a:lstStyle/>
          <a:p>
            <a:pPr>
              <a:defRPr/>
            </a:pPr>
            <a:fld id="{E97F9EB7-8D54-4512-8E50-17CDCC0BC8B1}" type="slidenum">
              <a:rPr lang="en-US" altLang="ja-JP" smtClean="0"/>
              <a:pPr>
                <a:defRPr/>
              </a:pPr>
              <a:t>62</a:t>
            </a:fld>
            <a:endParaRPr lang="en-US" altLang="ja-JP"/>
          </a:p>
        </p:txBody>
      </p:sp>
      <p:pic>
        <p:nvPicPr>
          <p:cNvPr id="3074" name="Picture 2"/>
          <p:cNvPicPr>
            <a:picLocks noGrp="1" noChangeAspect="1" noChangeArrowheads="1"/>
          </p:cNvPicPr>
          <p:nvPr>
            <p:ph sz="half" idx="2"/>
          </p:nvPr>
        </p:nvPicPr>
        <p:blipFill>
          <a:blip r:embed="rId2" cstate="print"/>
          <a:srcRect/>
          <a:stretch>
            <a:fillRect/>
          </a:stretch>
        </p:blipFill>
        <p:spPr bwMode="auto">
          <a:xfrm>
            <a:off x="5004048" y="1772816"/>
            <a:ext cx="2947511" cy="3826768"/>
          </a:xfrm>
          <a:prstGeom prst="rect">
            <a:avLst/>
          </a:prstGeom>
          <a:noFill/>
          <a:ln w="9525">
            <a:noFill/>
            <a:miter lim="800000"/>
            <a:headEnd/>
            <a:tailEnd/>
          </a:ln>
        </p:spPr>
      </p:pic>
      <p:sp>
        <p:nvSpPr>
          <p:cNvPr id="9" name="テキスト ボックス 8"/>
          <p:cNvSpPr txBox="1"/>
          <p:nvPr/>
        </p:nvSpPr>
        <p:spPr>
          <a:xfrm>
            <a:off x="1979712" y="1124744"/>
            <a:ext cx="5760640"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ja-JP" altLang="en-US" dirty="0" smtClean="0"/>
              <a:t>その地域の</a:t>
            </a:r>
            <a:r>
              <a:rPr kumimoji="1" lang="ja-JP" altLang="en-US" dirty="0" smtClean="0"/>
              <a:t>第</a:t>
            </a:r>
            <a:r>
              <a:rPr kumimoji="1" lang="en-US" altLang="ja-JP" dirty="0" smtClean="0"/>
              <a:t>1</a:t>
            </a:r>
            <a:r>
              <a:rPr kumimoji="1" lang="ja-JP" altLang="en-US" dirty="0" smtClean="0"/>
              <a:t>～</a:t>
            </a:r>
            <a:r>
              <a:rPr kumimoji="1" lang="en-US" altLang="ja-JP" dirty="0" smtClean="0"/>
              <a:t>3</a:t>
            </a:r>
            <a:r>
              <a:rPr lang="ja-JP" altLang="en-US" dirty="0" smtClean="0"/>
              <a:t>位で崩壊が発生する</a:t>
            </a:r>
            <a:endParaRPr kumimoji="1" lang="ja-JP" altLang="en-US" dirty="0"/>
          </a:p>
        </p:txBody>
      </p:sp>
      <p:sp>
        <p:nvSpPr>
          <p:cNvPr id="10" name="テキスト ボックス 9"/>
          <p:cNvSpPr txBox="1"/>
          <p:nvPr/>
        </p:nvSpPr>
        <p:spPr>
          <a:xfrm>
            <a:off x="323528" y="5661248"/>
            <a:ext cx="8496944" cy="83099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kumimoji="1" lang="ja-JP" altLang="en-US" dirty="0" smtClean="0"/>
              <a:t>＜仮説＞その地域最大の雨は、その地域のパイプ流路のキャパシティに対応している・・・それを超えると被圧水化する</a:t>
            </a:r>
            <a:endParaRPr kumimoji="1" lang="ja-JP" altLang="en-US" dirty="0"/>
          </a:p>
        </p:txBody>
      </p:sp>
      <p:pic>
        <p:nvPicPr>
          <p:cNvPr id="3076" name="Picture 4"/>
          <p:cNvPicPr>
            <a:picLocks noGrp="1" noChangeAspect="1" noChangeArrowheads="1"/>
          </p:cNvPicPr>
          <p:nvPr>
            <p:ph sz="half" idx="1"/>
          </p:nvPr>
        </p:nvPicPr>
        <p:blipFill>
          <a:blip r:embed="rId3" cstate="print"/>
          <a:srcRect/>
          <a:stretch>
            <a:fillRect/>
          </a:stretch>
        </p:blipFill>
        <p:spPr bwMode="auto">
          <a:xfrm>
            <a:off x="971600" y="1700808"/>
            <a:ext cx="3312368" cy="3888432"/>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731168"/>
          </a:xfrm>
        </p:spPr>
        <p:txBody>
          <a:bodyPr/>
          <a:lstStyle/>
          <a:p>
            <a:r>
              <a:rPr kumimoji="1" lang="ja-JP" altLang="en-US" dirty="0" smtClean="0"/>
              <a:t>鋼製パイプドレーン工</a:t>
            </a:r>
            <a:endParaRPr kumimoji="1" lang="ja-JP" altLang="en-US" dirty="0"/>
          </a:p>
        </p:txBody>
      </p:sp>
      <p:sp>
        <p:nvSpPr>
          <p:cNvPr id="5" name="スライド番号プレースホルダ 4"/>
          <p:cNvSpPr>
            <a:spLocks noGrp="1"/>
          </p:cNvSpPr>
          <p:nvPr>
            <p:ph type="sldNum" sz="quarter" idx="12"/>
          </p:nvPr>
        </p:nvSpPr>
        <p:spPr/>
        <p:txBody>
          <a:bodyPr/>
          <a:lstStyle/>
          <a:p>
            <a:pPr>
              <a:defRPr/>
            </a:pPr>
            <a:fld id="{24916978-17E5-438E-88E3-324A617FB455}" type="slidenum">
              <a:rPr lang="en-US" altLang="ja-JP" smtClean="0"/>
              <a:pPr>
                <a:defRPr/>
              </a:pPr>
              <a:t>63</a:t>
            </a:fld>
            <a:endParaRPr lang="en-US" altLang="ja-JP"/>
          </a:p>
        </p:txBody>
      </p:sp>
      <p:pic>
        <p:nvPicPr>
          <p:cNvPr id="51202" name="Picture 2"/>
          <p:cNvPicPr>
            <a:picLocks noGrp="1" noChangeAspect="1" noChangeArrowheads="1"/>
          </p:cNvPicPr>
          <p:nvPr>
            <p:ph sz="half" idx="1"/>
          </p:nvPr>
        </p:nvPicPr>
        <p:blipFill>
          <a:blip r:embed="rId3" cstate="print"/>
          <a:srcRect/>
          <a:stretch>
            <a:fillRect/>
          </a:stretch>
        </p:blipFill>
        <p:spPr bwMode="auto">
          <a:xfrm>
            <a:off x="899592" y="1340768"/>
            <a:ext cx="3744416" cy="4590541"/>
          </a:xfrm>
          <a:prstGeom prst="rect">
            <a:avLst/>
          </a:prstGeom>
          <a:noFill/>
          <a:ln w="9525">
            <a:noFill/>
            <a:miter lim="800000"/>
            <a:headEnd/>
            <a:tailEnd/>
          </a:ln>
        </p:spPr>
      </p:pic>
      <p:pic>
        <p:nvPicPr>
          <p:cNvPr id="51203" name="Picture 3"/>
          <p:cNvPicPr>
            <a:picLocks noGrp="1" noChangeAspect="1" noChangeArrowheads="1"/>
          </p:cNvPicPr>
          <p:nvPr>
            <p:ph sz="half" idx="2"/>
          </p:nvPr>
        </p:nvPicPr>
        <p:blipFill>
          <a:blip r:embed="rId4" cstate="print"/>
          <a:srcRect/>
          <a:stretch>
            <a:fillRect/>
          </a:stretch>
        </p:blipFill>
        <p:spPr bwMode="auto">
          <a:xfrm>
            <a:off x="5220072" y="1412776"/>
            <a:ext cx="2664296" cy="2562799"/>
          </a:xfrm>
          <a:prstGeom prst="rect">
            <a:avLst/>
          </a:prstGeom>
          <a:noFill/>
          <a:ln w="9525">
            <a:noFill/>
            <a:miter lim="800000"/>
            <a:headEnd/>
            <a:tailEnd/>
          </a:ln>
        </p:spPr>
      </p:pic>
      <p:pic>
        <p:nvPicPr>
          <p:cNvPr id="51206" name="Picture 6"/>
          <p:cNvPicPr>
            <a:picLocks noChangeAspect="1" noChangeArrowheads="1"/>
          </p:cNvPicPr>
          <p:nvPr/>
        </p:nvPicPr>
        <p:blipFill>
          <a:blip r:embed="rId5" cstate="print"/>
          <a:srcRect/>
          <a:stretch>
            <a:fillRect/>
          </a:stretch>
        </p:blipFill>
        <p:spPr bwMode="auto">
          <a:xfrm>
            <a:off x="5148064" y="4149080"/>
            <a:ext cx="2954337" cy="2216150"/>
          </a:xfrm>
          <a:prstGeom prst="rect">
            <a:avLst/>
          </a:prstGeom>
          <a:noFill/>
          <a:ln w="9525">
            <a:noFill/>
            <a:miter lim="800000"/>
            <a:headEnd/>
            <a:tailEnd/>
          </a:ln>
        </p:spPr>
      </p:pic>
      <p:sp>
        <p:nvSpPr>
          <p:cNvPr id="11" name="テキスト ボックス 10"/>
          <p:cNvSpPr txBox="1"/>
          <p:nvPr/>
        </p:nvSpPr>
        <p:spPr>
          <a:xfrm>
            <a:off x="4644008" y="0"/>
            <a:ext cx="4176464" cy="461665"/>
          </a:xfrm>
          <a:prstGeom prst="rect">
            <a:avLst/>
          </a:prstGeom>
          <a:noFill/>
        </p:spPr>
        <p:txBody>
          <a:bodyPr wrap="square" rtlCol="0">
            <a:spAutoFit/>
          </a:bodyPr>
          <a:lstStyle/>
          <a:p>
            <a:pPr algn="ctr"/>
            <a:r>
              <a:rPr kumimoji="1" lang="ja-JP" altLang="en-US" dirty="0" smtClean="0">
                <a:solidFill>
                  <a:schemeClr val="bg1"/>
                </a:solidFill>
              </a:rPr>
              <a:t>排水補強パイプ</a:t>
            </a:r>
            <a:endParaRPr kumimoji="1" lang="ja-JP" altLang="en-US" dirty="0">
              <a:solidFill>
                <a:schemeClr val="bg1"/>
              </a:solidFill>
            </a:endParaRPr>
          </a:p>
        </p:txBody>
      </p:sp>
      <p:sp>
        <p:nvSpPr>
          <p:cNvPr id="12" name="テキスト ボックス 11"/>
          <p:cNvSpPr txBox="1"/>
          <p:nvPr/>
        </p:nvSpPr>
        <p:spPr>
          <a:xfrm>
            <a:off x="251520" y="5949280"/>
            <a:ext cx="4752528" cy="738664"/>
          </a:xfrm>
          <a:prstGeom prst="rect">
            <a:avLst/>
          </a:prstGeom>
          <a:noFill/>
        </p:spPr>
        <p:txBody>
          <a:bodyPr wrap="square" rtlCol="0">
            <a:spAutoFit/>
          </a:bodyPr>
          <a:lstStyle/>
          <a:p>
            <a:r>
              <a:rPr kumimoji="1" lang="ja-JP" altLang="en-US" sz="1400" dirty="0" smtClean="0"/>
              <a:t>自然のパイピングホールは自然の地下水排除工の役割を果たしているが、時々閉塞して背後に高水圧を発生させる。人工的なパイピングホールを形成させ、かつ地盤を補強する</a:t>
            </a:r>
            <a:endParaRPr kumimoji="1" lang="ja-JP" altLang="en-US" sz="1400" dirty="0"/>
          </a:p>
        </p:txBody>
      </p:sp>
      <p:sp>
        <p:nvSpPr>
          <p:cNvPr id="14" name="テキスト ボックス 13"/>
          <p:cNvSpPr txBox="1"/>
          <p:nvPr/>
        </p:nvSpPr>
        <p:spPr>
          <a:xfrm>
            <a:off x="6732240" y="1412776"/>
            <a:ext cx="1656184"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kumimoji="1" lang="ja-JP" altLang="en-US" dirty="0" smtClean="0"/>
              <a:t>河川堤防</a:t>
            </a:r>
            <a:endParaRPr kumimoji="1" lang="ja-JP" altLang="en-US" dirty="0"/>
          </a:p>
        </p:txBody>
      </p:sp>
      <p:sp>
        <p:nvSpPr>
          <p:cNvPr id="15" name="テキスト ボックス 14"/>
          <p:cNvSpPr txBox="1"/>
          <p:nvPr/>
        </p:nvSpPr>
        <p:spPr>
          <a:xfrm>
            <a:off x="6804248" y="4293096"/>
            <a:ext cx="1656184"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kumimoji="1" lang="ja-JP" altLang="en-US" dirty="0" smtClean="0"/>
              <a:t>高速道路</a:t>
            </a:r>
            <a:endParaRPr kumimoji="1" lang="ja-JP" altLang="en-US" dirty="0"/>
          </a:p>
        </p:txBody>
      </p:sp>
      <p:sp>
        <p:nvSpPr>
          <p:cNvPr id="16" name="テキスト ボックス 15"/>
          <p:cNvSpPr txBox="1"/>
          <p:nvPr/>
        </p:nvSpPr>
        <p:spPr>
          <a:xfrm>
            <a:off x="251520" y="1268760"/>
            <a:ext cx="1656184"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kumimoji="1" lang="ja-JP" altLang="en-US" dirty="0" smtClean="0"/>
              <a:t>道路盛土</a:t>
            </a:r>
            <a:endParaRPr kumimoji="1" lang="ja-JP" alt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 4"/>
          <p:cNvSpPr>
            <a:spLocks noGrp="1"/>
          </p:cNvSpPr>
          <p:nvPr>
            <p:ph type="sldNum" sz="quarter" idx="12"/>
          </p:nvPr>
        </p:nvSpPr>
        <p:spPr/>
        <p:txBody>
          <a:bodyPr/>
          <a:lstStyle/>
          <a:p>
            <a:pPr>
              <a:defRPr/>
            </a:pPr>
            <a:fld id="{24916978-17E5-438E-88E3-324A617FB455}" type="slidenum">
              <a:rPr lang="en-US" altLang="ja-JP" smtClean="0"/>
              <a:pPr>
                <a:defRPr/>
              </a:pPr>
              <a:t>64</a:t>
            </a:fld>
            <a:endParaRPr lang="en-US" altLang="ja-JP"/>
          </a:p>
        </p:txBody>
      </p:sp>
      <p:pic>
        <p:nvPicPr>
          <p:cNvPr id="53250" name="Picture 2"/>
          <p:cNvPicPr>
            <a:picLocks noGrp="1" noChangeAspect="1" noChangeArrowheads="1"/>
          </p:cNvPicPr>
          <p:nvPr>
            <p:ph sz="quarter" idx="1"/>
          </p:nvPr>
        </p:nvPicPr>
        <p:blipFill>
          <a:blip r:embed="rId3" cstate="print"/>
          <a:srcRect/>
          <a:stretch>
            <a:fillRect/>
          </a:stretch>
        </p:blipFill>
        <p:spPr bwMode="auto">
          <a:xfrm>
            <a:off x="827584" y="2492896"/>
            <a:ext cx="1485900" cy="1981200"/>
          </a:xfrm>
          <a:prstGeom prst="rect">
            <a:avLst/>
          </a:prstGeom>
          <a:noFill/>
          <a:ln w="9525">
            <a:noFill/>
            <a:miter lim="800000"/>
            <a:headEnd/>
            <a:tailEnd/>
          </a:ln>
        </p:spPr>
      </p:pic>
      <p:pic>
        <p:nvPicPr>
          <p:cNvPr id="53251" name="Picture 3"/>
          <p:cNvPicPr>
            <a:picLocks noGrp="1" noChangeAspect="1" noChangeArrowheads="1"/>
          </p:cNvPicPr>
          <p:nvPr>
            <p:ph sz="quarter" idx="2"/>
          </p:nvPr>
        </p:nvPicPr>
        <p:blipFill>
          <a:blip r:embed="rId4" cstate="print"/>
          <a:srcRect/>
          <a:stretch>
            <a:fillRect/>
          </a:stretch>
        </p:blipFill>
        <p:spPr bwMode="auto">
          <a:xfrm>
            <a:off x="2843808" y="2492896"/>
            <a:ext cx="3103296" cy="1981200"/>
          </a:xfrm>
          <a:prstGeom prst="rect">
            <a:avLst/>
          </a:prstGeom>
          <a:noFill/>
          <a:ln w="9525">
            <a:noFill/>
            <a:miter lim="800000"/>
            <a:headEnd/>
            <a:tailEnd/>
          </a:ln>
        </p:spPr>
      </p:pic>
      <p:pic>
        <p:nvPicPr>
          <p:cNvPr id="53252" name="Picture 4" descr="T:\ohta3\学会\地すべり学会\地すべり学会2013\DSCN5703.JPG"/>
          <p:cNvPicPr>
            <a:picLocks noGrp="1" noChangeAspect="1" noChangeArrowheads="1"/>
          </p:cNvPicPr>
          <p:nvPr>
            <p:ph sz="quarter" idx="4"/>
          </p:nvPr>
        </p:nvPicPr>
        <p:blipFill>
          <a:blip r:embed="rId5" cstate="print"/>
          <a:srcRect/>
          <a:stretch>
            <a:fillRect/>
          </a:stretch>
        </p:blipFill>
        <p:spPr bwMode="auto">
          <a:xfrm>
            <a:off x="6012160" y="2492896"/>
            <a:ext cx="2641600" cy="1981200"/>
          </a:xfrm>
          <a:prstGeom prst="rect">
            <a:avLst/>
          </a:prstGeom>
          <a:noFill/>
        </p:spPr>
      </p:pic>
      <p:pic>
        <p:nvPicPr>
          <p:cNvPr id="53253" name="Picture 5"/>
          <p:cNvPicPr>
            <a:picLocks noGrp="1" noChangeAspect="1" noChangeArrowheads="1"/>
          </p:cNvPicPr>
          <p:nvPr>
            <p:ph sz="quarter" idx="3"/>
          </p:nvPr>
        </p:nvPicPr>
        <p:blipFill>
          <a:blip r:embed="rId6" cstate="print"/>
          <a:srcRect/>
          <a:stretch>
            <a:fillRect/>
          </a:stretch>
        </p:blipFill>
        <p:spPr bwMode="auto">
          <a:xfrm>
            <a:off x="323528" y="4509120"/>
            <a:ext cx="2641600" cy="1981200"/>
          </a:xfrm>
          <a:prstGeom prst="rect">
            <a:avLst/>
          </a:prstGeom>
          <a:noFill/>
          <a:ln w="9525">
            <a:noFill/>
            <a:miter lim="800000"/>
            <a:headEnd/>
            <a:tailEnd/>
          </a:ln>
        </p:spPr>
      </p:pic>
      <p:pic>
        <p:nvPicPr>
          <p:cNvPr id="53254" name="Picture 6"/>
          <p:cNvPicPr>
            <a:picLocks noChangeAspect="1" noChangeArrowheads="1"/>
          </p:cNvPicPr>
          <p:nvPr/>
        </p:nvPicPr>
        <p:blipFill>
          <a:blip r:embed="rId7" cstate="print"/>
          <a:srcRect/>
          <a:stretch>
            <a:fillRect/>
          </a:stretch>
        </p:blipFill>
        <p:spPr bwMode="auto">
          <a:xfrm>
            <a:off x="3203848" y="4581128"/>
            <a:ext cx="2664296" cy="1936549"/>
          </a:xfrm>
          <a:prstGeom prst="rect">
            <a:avLst/>
          </a:prstGeom>
          <a:noFill/>
          <a:ln w="9525">
            <a:noFill/>
            <a:miter lim="800000"/>
            <a:headEnd/>
            <a:tailEnd/>
          </a:ln>
        </p:spPr>
      </p:pic>
      <p:pic>
        <p:nvPicPr>
          <p:cNvPr id="53256" name="Picture 8"/>
          <p:cNvPicPr>
            <a:picLocks noChangeAspect="1" noChangeArrowheads="1"/>
          </p:cNvPicPr>
          <p:nvPr/>
        </p:nvPicPr>
        <p:blipFill>
          <a:blip r:embed="rId8" cstate="print"/>
          <a:srcRect/>
          <a:stretch>
            <a:fillRect/>
          </a:stretch>
        </p:blipFill>
        <p:spPr bwMode="auto">
          <a:xfrm>
            <a:off x="6012160" y="4509120"/>
            <a:ext cx="2664296" cy="1998710"/>
          </a:xfrm>
          <a:prstGeom prst="rect">
            <a:avLst/>
          </a:prstGeom>
          <a:noFill/>
          <a:ln w="9525">
            <a:noFill/>
            <a:miter lim="800000"/>
            <a:headEnd/>
            <a:tailEnd/>
          </a:ln>
        </p:spPr>
      </p:pic>
      <p:pic>
        <p:nvPicPr>
          <p:cNvPr id="53257" name="Picture 9"/>
          <p:cNvPicPr>
            <a:picLocks noChangeAspect="1" noChangeArrowheads="1"/>
          </p:cNvPicPr>
          <p:nvPr/>
        </p:nvPicPr>
        <p:blipFill>
          <a:blip r:embed="rId9" cstate="print"/>
          <a:srcRect/>
          <a:stretch>
            <a:fillRect/>
          </a:stretch>
        </p:blipFill>
        <p:spPr bwMode="auto">
          <a:xfrm>
            <a:off x="1403648" y="548680"/>
            <a:ext cx="2527336" cy="1895872"/>
          </a:xfrm>
          <a:prstGeom prst="rect">
            <a:avLst/>
          </a:prstGeom>
          <a:noFill/>
          <a:ln w="9525">
            <a:noFill/>
            <a:miter lim="800000"/>
            <a:headEnd/>
            <a:tailEnd/>
          </a:ln>
        </p:spPr>
      </p:pic>
      <p:pic>
        <p:nvPicPr>
          <p:cNvPr id="53258" name="Picture 10"/>
          <p:cNvPicPr>
            <a:picLocks noChangeAspect="1" noChangeArrowheads="1"/>
          </p:cNvPicPr>
          <p:nvPr/>
        </p:nvPicPr>
        <p:blipFill>
          <a:blip r:embed="rId10" cstate="print"/>
          <a:srcRect/>
          <a:stretch>
            <a:fillRect/>
          </a:stretch>
        </p:blipFill>
        <p:spPr bwMode="auto">
          <a:xfrm>
            <a:off x="4139952" y="620688"/>
            <a:ext cx="4201914" cy="1769808"/>
          </a:xfrm>
          <a:prstGeom prst="rect">
            <a:avLst/>
          </a:prstGeom>
          <a:noFill/>
          <a:ln w="9525">
            <a:noFill/>
            <a:miter lim="800000"/>
            <a:headEnd/>
            <a:tailEnd/>
          </a:ln>
        </p:spPr>
      </p:pic>
      <p:sp>
        <p:nvSpPr>
          <p:cNvPr id="20" name="テキスト ボックス 19"/>
          <p:cNvSpPr txBox="1"/>
          <p:nvPr/>
        </p:nvSpPr>
        <p:spPr>
          <a:xfrm>
            <a:off x="4644008" y="0"/>
            <a:ext cx="4176464" cy="461665"/>
          </a:xfrm>
          <a:prstGeom prst="rect">
            <a:avLst/>
          </a:prstGeom>
          <a:noFill/>
        </p:spPr>
        <p:txBody>
          <a:bodyPr wrap="square" rtlCol="0">
            <a:spAutoFit/>
          </a:bodyPr>
          <a:lstStyle/>
          <a:p>
            <a:pPr algn="ctr"/>
            <a:r>
              <a:rPr kumimoji="1" lang="ja-JP" altLang="en-US" dirty="0" smtClean="0">
                <a:solidFill>
                  <a:schemeClr val="bg1"/>
                </a:solidFill>
              </a:rPr>
              <a:t>排水補強パイプ施工例</a:t>
            </a:r>
            <a:endParaRPr kumimoji="1" lang="ja-JP" altLang="en-US" dirty="0">
              <a:solidFill>
                <a:schemeClr val="bg1"/>
              </a:solidFill>
            </a:endParaRPr>
          </a:p>
        </p:txBody>
      </p:sp>
      <p:sp>
        <p:nvSpPr>
          <p:cNvPr id="21" name="テキスト ボックス 20"/>
          <p:cNvSpPr txBox="1"/>
          <p:nvPr/>
        </p:nvSpPr>
        <p:spPr>
          <a:xfrm>
            <a:off x="2699792" y="620688"/>
            <a:ext cx="136815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kumimoji="1" lang="ja-JP" altLang="en-US" sz="1800" dirty="0" smtClean="0"/>
              <a:t>鉄道盛土</a:t>
            </a:r>
            <a:endParaRPr kumimoji="1" lang="ja-JP" altLang="en-US" sz="1800" dirty="0"/>
          </a:p>
        </p:txBody>
      </p:sp>
      <p:sp>
        <p:nvSpPr>
          <p:cNvPr id="22" name="テキスト ボックス 21"/>
          <p:cNvSpPr txBox="1"/>
          <p:nvPr/>
        </p:nvSpPr>
        <p:spPr>
          <a:xfrm>
            <a:off x="6444208" y="692696"/>
            <a:ext cx="208823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kumimoji="1" lang="ja-JP" altLang="en-US" sz="1800" dirty="0" smtClean="0"/>
              <a:t>マサ土切土法面</a:t>
            </a:r>
            <a:endParaRPr kumimoji="1" lang="ja-JP" altLang="en-US" sz="1800" dirty="0"/>
          </a:p>
        </p:txBody>
      </p:sp>
      <p:sp>
        <p:nvSpPr>
          <p:cNvPr id="23" name="テキスト ボックス 22"/>
          <p:cNvSpPr txBox="1"/>
          <p:nvPr/>
        </p:nvSpPr>
        <p:spPr>
          <a:xfrm>
            <a:off x="0" y="2492896"/>
            <a:ext cx="136815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ja-JP" altLang="en-US" sz="1800" dirty="0"/>
              <a:t>造成地</a:t>
            </a:r>
            <a:r>
              <a:rPr kumimoji="1" lang="ja-JP" altLang="en-US" sz="1800" dirty="0" smtClean="0"/>
              <a:t>盛土</a:t>
            </a:r>
            <a:endParaRPr kumimoji="1" lang="ja-JP" altLang="en-US" sz="1800" dirty="0"/>
          </a:p>
        </p:txBody>
      </p:sp>
      <p:sp>
        <p:nvSpPr>
          <p:cNvPr id="24" name="テキスト ボックス 23"/>
          <p:cNvSpPr txBox="1"/>
          <p:nvPr/>
        </p:nvSpPr>
        <p:spPr>
          <a:xfrm>
            <a:off x="2699792" y="2492896"/>
            <a:ext cx="136815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kumimoji="1" lang="ja-JP" altLang="en-US" sz="1800" dirty="0" smtClean="0"/>
              <a:t>道路盛土</a:t>
            </a:r>
            <a:endParaRPr kumimoji="1" lang="ja-JP" altLang="en-US" sz="1800" dirty="0"/>
          </a:p>
        </p:txBody>
      </p:sp>
      <p:sp>
        <p:nvSpPr>
          <p:cNvPr id="25" name="テキスト ボックス 24"/>
          <p:cNvSpPr txBox="1"/>
          <p:nvPr/>
        </p:nvSpPr>
        <p:spPr>
          <a:xfrm>
            <a:off x="5868144" y="2492896"/>
            <a:ext cx="136815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kumimoji="1" lang="ja-JP" altLang="en-US" sz="1800" dirty="0" smtClean="0"/>
              <a:t>擁壁盛土</a:t>
            </a:r>
            <a:endParaRPr kumimoji="1" lang="ja-JP" altLang="en-US" sz="1800" dirty="0"/>
          </a:p>
        </p:txBody>
      </p:sp>
      <p:sp>
        <p:nvSpPr>
          <p:cNvPr id="26" name="テキスト ボックス 25"/>
          <p:cNvSpPr txBox="1"/>
          <p:nvPr/>
        </p:nvSpPr>
        <p:spPr>
          <a:xfrm>
            <a:off x="179512" y="4509120"/>
            <a:ext cx="136815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kumimoji="1" lang="ja-JP" altLang="en-US" sz="1800" dirty="0" smtClean="0"/>
              <a:t>道路盛土</a:t>
            </a:r>
            <a:endParaRPr kumimoji="1" lang="ja-JP" altLang="en-US" sz="1800" dirty="0"/>
          </a:p>
        </p:txBody>
      </p:sp>
      <p:sp>
        <p:nvSpPr>
          <p:cNvPr id="27" name="テキスト ボックス 26"/>
          <p:cNvSpPr txBox="1"/>
          <p:nvPr/>
        </p:nvSpPr>
        <p:spPr>
          <a:xfrm>
            <a:off x="7596336" y="4509120"/>
            <a:ext cx="136815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kumimoji="1" lang="ja-JP" altLang="en-US" sz="1800" dirty="0" smtClean="0"/>
              <a:t>道路切土</a:t>
            </a:r>
            <a:endParaRPr kumimoji="1" lang="ja-JP" altLang="en-US" sz="1800" dirty="0"/>
          </a:p>
        </p:txBody>
      </p:sp>
      <p:sp>
        <p:nvSpPr>
          <p:cNvPr id="28" name="テキスト ボックス 27"/>
          <p:cNvSpPr txBox="1"/>
          <p:nvPr/>
        </p:nvSpPr>
        <p:spPr>
          <a:xfrm>
            <a:off x="4572000" y="4509120"/>
            <a:ext cx="136815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kumimoji="1" lang="ja-JP" altLang="en-US" sz="1800" dirty="0" smtClean="0"/>
              <a:t>切土法面</a:t>
            </a:r>
            <a:endParaRPr kumimoji="1" lang="ja-JP" altLang="en-US" sz="1800" dirty="0"/>
          </a:p>
        </p:txBody>
      </p:sp>
      <p:sp>
        <p:nvSpPr>
          <p:cNvPr id="29" name="テキスト ボックス 28"/>
          <p:cNvSpPr txBox="1"/>
          <p:nvPr/>
        </p:nvSpPr>
        <p:spPr>
          <a:xfrm>
            <a:off x="0" y="908720"/>
            <a:ext cx="1475656" cy="1323439"/>
          </a:xfrm>
          <a:prstGeom prst="rect">
            <a:avLst/>
          </a:prstGeom>
          <a:noFill/>
        </p:spPr>
        <p:txBody>
          <a:bodyPr wrap="square" rtlCol="0">
            <a:spAutoFit/>
          </a:bodyPr>
          <a:lstStyle/>
          <a:p>
            <a:r>
              <a:rPr lang="en-US" altLang="ja-JP" sz="1000" dirty="0" smtClean="0"/>
              <a:t>【</a:t>
            </a:r>
            <a:r>
              <a:rPr lang="ja-JP" altLang="en-US" sz="1000" dirty="0" smtClean="0"/>
              <a:t>コスト</a:t>
            </a:r>
            <a:r>
              <a:rPr lang="en-US" altLang="ja-JP" sz="1000" dirty="0" smtClean="0"/>
              <a:t>】</a:t>
            </a:r>
            <a:endParaRPr kumimoji="1" lang="en-US" altLang="ja-JP" sz="1000" dirty="0" smtClean="0"/>
          </a:p>
          <a:p>
            <a:r>
              <a:rPr kumimoji="1" lang="ja-JP" altLang="en-US" sz="1000" dirty="0" smtClean="0"/>
              <a:t>標準</a:t>
            </a:r>
            <a:r>
              <a:rPr kumimoji="1" lang="en-US" altLang="ja-JP" sz="1000" dirty="0" smtClean="0"/>
              <a:t>L=3.6m</a:t>
            </a:r>
          </a:p>
          <a:p>
            <a:r>
              <a:rPr lang="ja-JP" altLang="en-US" sz="1000" dirty="0" smtClean="0"/>
              <a:t>直工</a:t>
            </a:r>
            <a:r>
              <a:rPr lang="en-US" altLang="ja-JP" sz="1000" dirty="0" smtClean="0"/>
              <a:t>25000</a:t>
            </a:r>
            <a:r>
              <a:rPr lang="ja-JP" altLang="en-US" sz="1000" dirty="0" smtClean="0"/>
              <a:t>円</a:t>
            </a:r>
            <a:r>
              <a:rPr lang="en-US" altLang="ja-JP" sz="1000" dirty="0" smtClean="0"/>
              <a:t>/</a:t>
            </a:r>
            <a:r>
              <a:rPr lang="ja-JP" altLang="en-US" sz="1000" dirty="0" smtClean="0"/>
              <a:t>本前後</a:t>
            </a:r>
            <a:endParaRPr lang="en-US" altLang="ja-JP" sz="1000" dirty="0" smtClean="0"/>
          </a:p>
          <a:p>
            <a:r>
              <a:rPr kumimoji="1" lang="ja-JP" altLang="en-US" sz="1000" dirty="0" smtClean="0"/>
              <a:t>　　（</a:t>
            </a:r>
            <a:r>
              <a:rPr kumimoji="1" lang="en-US" altLang="ja-JP" sz="1000" dirty="0" smtClean="0"/>
              <a:t>7000</a:t>
            </a:r>
            <a:r>
              <a:rPr kumimoji="1" lang="ja-JP" altLang="en-US" sz="1000" dirty="0" smtClean="0"/>
              <a:t>円</a:t>
            </a:r>
            <a:r>
              <a:rPr kumimoji="1" lang="en-US" altLang="ja-JP" sz="1000" dirty="0" smtClean="0"/>
              <a:t>/</a:t>
            </a:r>
            <a:r>
              <a:rPr kumimoji="1" lang="ja-JP" altLang="en-US" sz="1000" dirty="0" err="1" smtClean="0"/>
              <a:t>ｍ</a:t>
            </a:r>
            <a:r>
              <a:rPr kumimoji="1" lang="ja-JP" altLang="en-US" sz="1000" dirty="0" smtClean="0"/>
              <a:t>前後）</a:t>
            </a:r>
            <a:endParaRPr kumimoji="1" lang="en-US" altLang="ja-JP" sz="1000" dirty="0" smtClean="0"/>
          </a:p>
          <a:p>
            <a:r>
              <a:rPr lang="en-US" altLang="ja-JP" sz="1000" dirty="0" smtClean="0"/>
              <a:t>3</a:t>
            </a:r>
            <a:r>
              <a:rPr lang="ja-JP" altLang="en-US" sz="1000" dirty="0" smtClean="0"/>
              <a:t>㎡に</a:t>
            </a:r>
            <a:r>
              <a:rPr lang="en-US" altLang="ja-JP" sz="1000" dirty="0" smtClean="0"/>
              <a:t>1</a:t>
            </a:r>
            <a:r>
              <a:rPr lang="ja-JP" altLang="en-US" sz="1000" dirty="0" smtClean="0"/>
              <a:t>本として</a:t>
            </a:r>
            <a:endParaRPr lang="en-US" altLang="ja-JP" sz="1000" dirty="0" smtClean="0"/>
          </a:p>
          <a:p>
            <a:r>
              <a:rPr kumimoji="1" lang="ja-JP" altLang="en-US" sz="1000" dirty="0"/>
              <a:t>　</a:t>
            </a:r>
            <a:r>
              <a:rPr kumimoji="1" lang="ja-JP" altLang="en-US" sz="1000" dirty="0" smtClean="0"/>
              <a:t>　　</a:t>
            </a:r>
            <a:r>
              <a:rPr kumimoji="1" lang="en-US" altLang="ja-JP" sz="1000" dirty="0" smtClean="0"/>
              <a:t>8500</a:t>
            </a:r>
            <a:r>
              <a:rPr kumimoji="1" lang="ja-JP" altLang="en-US" sz="1000" dirty="0" smtClean="0"/>
              <a:t>円</a:t>
            </a:r>
            <a:r>
              <a:rPr kumimoji="1" lang="en-US" altLang="ja-JP" sz="1000" dirty="0" smtClean="0"/>
              <a:t>/</a:t>
            </a:r>
            <a:r>
              <a:rPr kumimoji="1" lang="ja-JP" altLang="en-US" sz="1000" dirty="0" smtClean="0"/>
              <a:t>㎡</a:t>
            </a:r>
            <a:endParaRPr kumimoji="1" lang="en-US" altLang="ja-JP" sz="1000" dirty="0" smtClean="0"/>
          </a:p>
          <a:p>
            <a:r>
              <a:rPr lang="ja-JP" altLang="en-US" sz="1000" dirty="0"/>
              <a:t>耐用</a:t>
            </a:r>
            <a:r>
              <a:rPr lang="ja-JP" altLang="en-US" sz="1000" dirty="0" smtClean="0"/>
              <a:t>年数；メッキ</a:t>
            </a:r>
            <a:r>
              <a:rPr lang="en-US" altLang="ja-JP" sz="1000" dirty="0" smtClean="0"/>
              <a:t>80</a:t>
            </a:r>
            <a:r>
              <a:rPr lang="ja-JP" altLang="en-US" sz="1000" dirty="0" smtClean="0"/>
              <a:t>年</a:t>
            </a:r>
            <a:endParaRPr lang="en-US" altLang="ja-JP" sz="1000" dirty="0" smtClean="0"/>
          </a:p>
          <a:p>
            <a:r>
              <a:rPr kumimoji="1" lang="en-US" altLang="ja-JP" sz="1000" dirty="0" smtClean="0"/>
              <a:t>LCC</a:t>
            </a:r>
            <a:r>
              <a:rPr kumimoji="1" lang="ja-JP" altLang="en-US" sz="1000" dirty="0" smtClean="0"/>
              <a:t>　約</a:t>
            </a:r>
            <a:r>
              <a:rPr kumimoji="1" lang="en-US" altLang="ja-JP" sz="1000" dirty="0" smtClean="0"/>
              <a:t>110</a:t>
            </a:r>
            <a:r>
              <a:rPr kumimoji="1" lang="ja-JP" altLang="en-US" sz="1000" dirty="0" smtClean="0"/>
              <a:t>円</a:t>
            </a:r>
            <a:r>
              <a:rPr kumimoji="1" lang="en-US" altLang="ja-JP" sz="1000" dirty="0" smtClean="0"/>
              <a:t>/</a:t>
            </a:r>
            <a:r>
              <a:rPr kumimoji="1" lang="ja-JP" altLang="en-US" sz="1000" dirty="0" smtClean="0"/>
              <a:t>㎡</a:t>
            </a:r>
            <a:r>
              <a:rPr kumimoji="1" lang="en-US" altLang="ja-JP" sz="1000" dirty="0" smtClean="0"/>
              <a:t>/</a:t>
            </a:r>
            <a:r>
              <a:rPr kumimoji="1" lang="ja-JP" altLang="en-US" sz="1000" dirty="0" smtClean="0"/>
              <a:t>年</a:t>
            </a:r>
            <a:endParaRPr kumimoji="1" lang="ja-JP" altLang="en-US" sz="10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kumimoji="1" lang="ja-JP" altLang="en-US" dirty="0" smtClean="0"/>
              <a:t>維持管理の調査法</a:t>
            </a:r>
            <a:endParaRPr kumimoji="1" lang="ja-JP" altLang="en-US" dirty="0"/>
          </a:p>
        </p:txBody>
      </p:sp>
      <p:sp>
        <p:nvSpPr>
          <p:cNvPr id="7" name="コンテンツ プレースホルダ 6"/>
          <p:cNvSpPr>
            <a:spLocks noGrp="1"/>
          </p:cNvSpPr>
          <p:nvPr>
            <p:ph idx="1"/>
          </p:nvPr>
        </p:nvSpPr>
        <p:spPr>
          <a:xfrm>
            <a:off x="683568" y="1628800"/>
            <a:ext cx="7992888" cy="4824536"/>
          </a:xfrm>
        </p:spPr>
        <p:txBody>
          <a:bodyPr/>
          <a:lstStyle/>
          <a:p>
            <a:r>
              <a:rPr kumimoji="1" lang="ja-JP" altLang="en-US" dirty="0" smtClean="0">
                <a:solidFill>
                  <a:srgbClr val="FF0000"/>
                </a:solidFill>
              </a:rPr>
              <a:t>「現状を評価する」</a:t>
            </a:r>
            <a:r>
              <a:rPr kumimoji="1" lang="ja-JP" altLang="en-US" dirty="0" smtClean="0"/>
              <a:t>ためには①現地で地盤強度や透水性を</a:t>
            </a:r>
            <a:r>
              <a:rPr kumimoji="1" lang="ja-JP" altLang="en-US" dirty="0" smtClean="0">
                <a:solidFill>
                  <a:srgbClr val="FF0000"/>
                </a:solidFill>
              </a:rPr>
              <a:t>実測</a:t>
            </a:r>
            <a:r>
              <a:rPr kumimoji="1" lang="ja-JP" altLang="en-US" dirty="0" smtClean="0"/>
              <a:t>し、</a:t>
            </a:r>
            <a:r>
              <a:rPr kumimoji="1" lang="ja-JP" altLang="en-US" dirty="0" smtClean="0">
                <a:solidFill>
                  <a:srgbClr val="FF0000"/>
                </a:solidFill>
              </a:rPr>
              <a:t>演繹的評価</a:t>
            </a:r>
            <a:r>
              <a:rPr kumimoji="1" lang="ja-JP" altLang="en-US" dirty="0" smtClean="0"/>
              <a:t>をしなければならない</a:t>
            </a:r>
            <a:endParaRPr kumimoji="1" lang="en-US" altLang="ja-JP" dirty="0" smtClean="0"/>
          </a:p>
          <a:p>
            <a:r>
              <a:rPr lang="ja-JP" altLang="en-US" dirty="0" smtClean="0"/>
              <a:t>それと同時に、②</a:t>
            </a:r>
            <a:r>
              <a:rPr lang="ja-JP" altLang="en-US" dirty="0" smtClean="0">
                <a:solidFill>
                  <a:srgbClr val="FF0000"/>
                </a:solidFill>
              </a:rPr>
              <a:t>低コスト化</a:t>
            </a:r>
            <a:r>
              <a:rPr lang="ja-JP" altLang="en-US" dirty="0" smtClean="0"/>
              <a:t>も実現しなければならない</a:t>
            </a:r>
            <a:endParaRPr lang="en-US" altLang="ja-JP" dirty="0" smtClean="0"/>
          </a:p>
          <a:p>
            <a:r>
              <a:rPr kumimoji="1" lang="ja-JP" altLang="en-US" dirty="0" smtClean="0"/>
              <a:t>①と②は本来</a:t>
            </a:r>
            <a:r>
              <a:rPr kumimoji="1" lang="ja-JP" altLang="en-US" dirty="0" smtClean="0">
                <a:solidFill>
                  <a:srgbClr val="FF0000"/>
                </a:solidFill>
              </a:rPr>
              <a:t>トレードオフ</a:t>
            </a:r>
            <a:r>
              <a:rPr kumimoji="1" lang="ja-JP" altLang="en-US" dirty="0" smtClean="0"/>
              <a:t>の関係にある</a:t>
            </a:r>
            <a:endParaRPr kumimoji="1" lang="en-US" altLang="ja-JP" dirty="0" smtClean="0"/>
          </a:p>
          <a:p>
            <a:r>
              <a:rPr lang="ja-JP" altLang="en-US" dirty="0" smtClean="0">
                <a:solidFill>
                  <a:srgbClr val="FF0000"/>
                </a:solidFill>
              </a:rPr>
              <a:t>従来型</a:t>
            </a:r>
            <a:r>
              <a:rPr lang="ja-JP" altLang="en-US" dirty="0" smtClean="0"/>
              <a:t>の、ボーリング調査＋不撹乱試料採取＆土質試験＋現場透水試験で、維持管理の目的で実現するのは</a:t>
            </a:r>
            <a:r>
              <a:rPr lang="ja-JP" altLang="en-US" dirty="0" smtClean="0">
                <a:solidFill>
                  <a:srgbClr val="FF0000"/>
                </a:solidFill>
              </a:rPr>
              <a:t>事実上不可能</a:t>
            </a:r>
            <a:endParaRPr kumimoji="1" lang="ja-JP" altLang="en-US" dirty="0">
              <a:solidFill>
                <a:srgbClr val="FF0000"/>
              </a:solidFill>
            </a:endParaRPr>
          </a:p>
        </p:txBody>
      </p:sp>
      <p:sp>
        <p:nvSpPr>
          <p:cNvPr id="5" name="スライド番号プレースホルダ 4"/>
          <p:cNvSpPr>
            <a:spLocks noGrp="1"/>
          </p:cNvSpPr>
          <p:nvPr>
            <p:ph type="sldNum" sz="quarter" idx="12"/>
          </p:nvPr>
        </p:nvSpPr>
        <p:spPr/>
        <p:txBody>
          <a:bodyPr/>
          <a:lstStyle/>
          <a:p>
            <a:pPr>
              <a:defRPr/>
            </a:pPr>
            <a:fld id="{24916978-17E5-438E-88E3-324A617FB455}" type="slidenum">
              <a:rPr lang="en-US" altLang="ja-JP" smtClean="0"/>
              <a:pPr>
                <a:defRPr/>
              </a:pPr>
              <a:t>65</a:t>
            </a:fld>
            <a:endParaRPr lang="en-US" altLang="ja-JP"/>
          </a:p>
        </p:txBody>
      </p:sp>
      <p:sp>
        <p:nvSpPr>
          <p:cNvPr id="8" name="テキスト ボックス 7"/>
          <p:cNvSpPr txBox="1"/>
          <p:nvPr/>
        </p:nvSpPr>
        <p:spPr>
          <a:xfrm>
            <a:off x="4211960" y="0"/>
            <a:ext cx="4608512" cy="461665"/>
          </a:xfrm>
          <a:prstGeom prst="rect">
            <a:avLst/>
          </a:prstGeom>
          <a:noFill/>
        </p:spPr>
        <p:txBody>
          <a:bodyPr wrap="square" rtlCol="0">
            <a:spAutoFit/>
          </a:bodyPr>
          <a:lstStyle/>
          <a:p>
            <a:pPr algn="ctr"/>
            <a:r>
              <a:rPr kumimoji="1" lang="ja-JP" altLang="en-US" dirty="0" smtClean="0">
                <a:solidFill>
                  <a:schemeClr val="bg1"/>
                </a:solidFill>
              </a:rPr>
              <a:t>原位置計測と低コストの両立</a:t>
            </a:r>
            <a:endParaRPr kumimoji="1" lang="ja-JP" altLang="en-US" dirty="0">
              <a:solidFill>
                <a:schemeClr val="bg1"/>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947192"/>
          </a:xfrm>
        </p:spPr>
        <p:style>
          <a:lnRef idx="3">
            <a:schemeClr val="lt1"/>
          </a:lnRef>
          <a:fillRef idx="1">
            <a:schemeClr val="accent2"/>
          </a:fillRef>
          <a:effectRef idx="1">
            <a:schemeClr val="accent2"/>
          </a:effectRef>
          <a:fontRef idx="minor">
            <a:schemeClr val="lt1"/>
          </a:fontRef>
        </p:style>
        <p:txBody>
          <a:bodyPr/>
          <a:lstStyle/>
          <a:p>
            <a:r>
              <a:rPr kumimoji="1" lang="ja-JP" altLang="en-US" dirty="0" smtClean="0"/>
              <a:t>調査・対策法の一つの提案</a:t>
            </a:r>
            <a:endParaRPr kumimoji="1" lang="ja-JP" altLang="en-US" dirty="0"/>
          </a:p>
        </p:txBody>
      </p:sp>
      <p:sp>
        <p:nvSpPr>
          <p:cNvPr id="3" name="コンテンツ プレースホルダ 2"/>
          <p:cNvSpPr>
            <a:spLocks noGrp="1"/>
          </p:cNvSpPr>
          <p:nvPr>
            <p:ph idx="1"/>
          </p:nvPr>
        </p:nvSpPr>
        <p:spPr>
          <a:xfrm>
            <a:off x="683568" y="1700808"/>
            <a:ext cx="7772400" cy="4114800"/>
          </a:xfrm>
        </p:spPr>
        <p:txBody>
          <a:bodyPr/>
          <a:lstStyle/>
          <a:p>
            <a:r>
              <a:rPr kumimoji="1" lang="ja-JP" altLang="en-US" dirty="0" smtClean="0">
                <a:solidFill>
                  <a:srgbClr val="FF0000"/>
                </a:solidFill>
              </a:rPr>
              <a:t>土層強度検査棒</a:t>
            </a:r>
            <a:r>
              <a:rPr kumimoji="1" lang="ja-JP" altLang="en-US" dirty="0" smtClean="0"/>
              <a:t>：地盤の多点ｃ・</a:t>
            </a:r>
            <a:r>
              <a:rPr kumimoji="1" lang="en-US" altLang="ja-JP" dirty="0" smtClean="0"/>
              <a:t>φ</a:t>
            </a:r>
            <a:r>
              <a:rPr kumimoji="1" lang="ja-JP" altLang="en-US" dirty="0" smtClean="0"/>
              <a:t>計測（統計処理上同一地層</a:t>
            </a:r>
            <a:r>
              <a:rPr kumimoji="1" lang="en-US" altLang="ja-JP" dirty="0" smtClean="0"/>
              <a:t>3</a:t>
            </a:r>
            <a:r>
              <a:rPr kumimoji="1" lang="ja-JP" altLang="en-US" dirty="0" smtClean="0"/>
              <a:t>点以上）</a:t>
            </a:r>
            <a:endParaRPr kumimoji="1" lang="en-US" altLang="ja-JP" dirty="0" smtClean="0"/>
          </a:p>
          <a:p>
            <a:r>
              <a:rPr lang="ja-JP" altLang="en-US" dirty="0" smtClean="0">
                <a:solidFill>
                  <a:srgbClr val="FF0000"/>
                </a:solidFill>
              </a:rPr>
              <a:t>原位置透水試験装置</a:t>
            </a:r>
            <a:r>
              <a:rPr lang="ja-JP" altLang="en-US" dirty="0" smtClean="0"/>
              <a:t>：透水性探査</a:t>
            </a:r>
            <a:endParaRPr lang="en-US" altLang="ja-JP" dirty="0" smtClean="0"/>
          </a:p>
          <a:p>
            <a:r>
              <a:rPr kumimoji="1" lang="ja-JP" altLang="en-US" dirty="0" smtClean="0">
                <a:solidFill>
                  <a:srgbClr val="FF0000"/>
                </a:solidFill>
              </a:rPr>
              <a:t>地下水音計測装置</a:t>
            </a:r>
            <a:r>
              <a:rPr kumimoji="1" lang="ja-JP" altLang="en-US" dirty="0" smtClean="0"/>
              <a:t>：パイプ流の位置探査</a:t>
            </a:r>
            <a:endParaRPr kumimoji="1" lang="en-US" altLang="ja-JP" dirty="0" smtClean="0"/>
          </a:p>
          <a:p>
            <a:r>
              <a:rPr lang="ja-JP" altLang="en-US" dirty="0" smtClean="0">
                <a:solidFill>
                  <a:srgbClr val="FF0000"/>
                </a:solidFill>
              </a:rPr>
              <a:t>崩壊</a:t>
            </a:r>
            <a:r>
              <a:rPr kumimoji="1" lang="ja-JP" altLang="en-US" dirty="0" smtClean="0">
                <a:solidFill>
                  <a:srgbClr val="FF0000"/>
                </a:solidFill>
              </a:rPr>
              <a:t>確率評価法</a:t>
            </a:r>
            <a:r>
              <a:rPr kumimoji="1" lang="ja-JP" altLang="en-US" dirty="0" smtClean="0"/>
              <a:t>：対策の優先順位付け</a:t>
            </a:r>
            <a:endParaRPr kumimoji="1" lang="en-US" altLang="ja-JP" dirty="0" smtClean="0"/>
          </a:p>
          <a:p>
            <a:r>
              <a:rPr lang="ja-JP" altLang="en-US" dirty="0" smtClean="0">
                <a:solidFill>
                  <a:srgbClr val="FF0000"/>
                </a:solidFill>
              </a:rPr>
              <a:t>鋼製パイプドレーン工</a:t>
            </a:r>
            <a:r>
              <a:rPr lang="ja-JP" altLang="en-US" dirty="0" smtClean="0"/>
              <a:t>：ミズミチ保全・地盤補強・地盤内地下水の排水</a:t>
            </a:r>
            <a:endParaRPr kumimoji="1" lang="ja-JP" altLang="en-US" dirty="0"/>
          </a:p>
        </p:txBody>
      </p:sp>
      <p:sp>
        <p:nvSpPr>
          <p:cNvPr id="4" name="スライド番号プレースホルダ 3"/>
          <p:cNvSpPr>
            <a:spLocks noGrp="1"/>
          </p:cNvSpPr>
          <p:nvPr>
            <p:ph type="sldNum" sz="quarter" idx="12"/>
          </p:nvPr>
        </p:nvSpPr>
        <p:spPr/>
        <p:txBody>
          <a:bodyPr/>
          <a:lstStyle/>
          <a:p>
            <a:pPr>
              <a:defRPr/>
            </a:pPr>
            <a:fld id="{E97F9EB7-8D54-4512-8E50-17CDCC0BC8B1}" type="slidenum">
              <a:rPr lang="en-US" altLang="ja-JP" smtClean="0"/>
              <a:pPr>
                <a:defRPr/>
              </a:pPr>
              <a:t>66</a:t>
            </a:fld>
            <a:endParaRPr lang="en-US" altLang="ja-JP"/>
          </a:p>
        </p:txBody>
      </p:sp>
      <p:sp>
        <p:nvSpPr>
          <p:cNvPr id="5" name="テキスト ボックス 4"/>
          <p:cNvSpPr txBox="1"/>
          <p:nvPr/>
        </p:nvSpPr>
        <p:spPr>
          <a:xfrm>
            <a:off x="899592" y="5877272"/>
            <a:ext cx="7200800" cy="40011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kumimoji="1" lang="ja-JP" altLang="en-US" sz="2000" dirty="0" smtClean="0"/>
              <a:t>盛土では表面波探査法による盛土形状計測があるとなお良い</a:t>
            </a:r>
            <a:endParaRPr kumimoji="1" lang="ja-JP" altLang="en-US" sz="2000" dirty="0"/>
          </a:p>
        </p:txBody>
      </p:sp>
      <p:sp>
        <p:nvSpPr>
          <p:cNvPr id="6" name="テキスト ボックス 5"/>
          <p:cNvSpPr txBox="1"/>
          <p:nvPr/>
        </p:nvSpPr>
        <p:spPr>
          <a:xfrm>
            <a:off x="3275856" y="0"/>
            <a:ext cx="5544616" cy="461665"/>
          </a:xfrm>
          <a:prstGeom prst="rect">
            <a:avLst/>
          </a:prstGeom>
          <a:noFill/>
        </p:spPr>
        <p:txBody>
          <a:bodyPr wrap="square" rtlCol="0">
            <a:spAutoFit/>
          </a:bodyPr>
          <a:lstStyle/>
          <a:p>
            <a:pPr algn="ctr"/>
            <a:r>
              <a:rPr kumimoji="1" lang="ja-JP" altLang="en-US" dirty="0" smtClean="0">
                <a:solidFill>
                  <a:schemeClr val="bg1"/>
                </a:solidFill>
              </a:rPr>
              <a:t>演繹的解析の流れである必要がある</a:t>
            </a:r>
            <a:endParaRPr kumimoji="1" lang="ja-JP" altLang="en-US" dirty="0">
              <a:solidFill>
                <a:schemeClr val="bg1"/>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659160"/>
          </a:xfrm>
        </p:spPr>
        <p:txBody>
          <a:bodyPr/>
          <a:lstStyle/>
          <a:p>
            <a:r>
              <a:rPr kumimoji="1" lang="ja-JP" altLang="en-US" dirty="0" smtClean="0"/>
              <a:t>盛土構造物の問題点</a:t>
            </a:r>
            <a:endParaRPr kumimoji="1" lang="ja-JP" altLang="en-US" dirty="0"/>
          </a:p>
        </p:txBody>
      </p:sp>
      <p:sp>
        <p:nvSpPr>
          <p:cNvPr id="3" name="コンテンツ プレースホルダ 2"/>
          <p:cNvSpPr>
            <a:spLocks noGrp="1"/>
          </p:cNvSpPr>
          <p:nvPr>
            <p:ph idx="1"/>
          </p:nvPr>
        </p:nvSpPr>
        <p:spPr>
          <a:xfrm>
            <a:off x="611560" y="1484784"/>
            <a:ext cx="7772400" cy="4680520"/>
          </a:xfrm>
        </p:spPr>
        <p:txBody>
          <a:bodyPr/>
          <a:lstStyle/>
          <a:p>
            <a:r>
              <a:rPr kumimoji="1" lang="ja-JP" altLang="en-US" dirty="0" smtClean="0"/>
              <a:t>盛土構造物は、</a:t>
            </a:r>
            <a:r>
              <a:rPr kumimoji="1" lang="ja-JP" altLang="en-US" dirty="0" smtClean="0">
                <a:solidFill>
                  <a:srgbClr val="FF0000"/>
                </a:solidFill>
              </a:rPr>
              <a:t>「良質土」＋「標準盛土勾配」</a:t>
            </a:r>
            <a:r>
              <a:rPr kumimoji="1" lang="ja-JP" altLang="en-US" dirty="0" smtClean="0"/>
              <a:t>であれば、安定という「</a:t>
            </a:r>
            <a:r>
              <a:rPr kumimoji="1" lang="ja-JP" altLang="en-US" dirty="0" smtClean="0">
                <a:solidFill>
                  <a:srgbClr val="FF0000"/>
                </a:solidFill>
              </a:rPr>
              <a:t>約束事</a:t>
            </a:r>
            <a:r>
              <a:rPr kumimoji="1" lang="ja-JP" altLang="en-US" dirty="0" smtClean="0"/>
              <a:t>」で造られた土構造物</a:t>
            </a:r>
            <a:endParaRPr kumimoji="1" lang="en-US" altLang="ja-JP" dirty="0" smtClean="0"/>
          </a:p>
          <a:p>
            <a:r>
              <a:rPr lang="ja-JP" altLang="en-US" dirty="0" smtClean="0"/>
              <a:t>このため、「現状の安定性評価」の概念を持ち合わせていない→</a:t>
            </a:r>
            <a:r>
              <a:rPr lang="ja-JP" altLang="en-US" dirty="0" smtClean="0">
                <a:solidFill>
                  <a:srgbClr val="FF0000"/>
                </a:solidFill>
              </a:rPr>
              <a:t>崩れて初めて騒ぐ</a:t>
            </a:r>
            <a:r>
              <a:rPr lang="ja-JP" altLang="en-US" dirty="0" smtClean="0"/>
              <a:t>ことが多い（特に道路・造成地）</a:t>
            </a:r>
            <a:endParaRPr lang="en-US" altLang="ja-JP" dirty="0" smtClean="0"/>
          </a:p>
          <a:p>
            <a:r>
              <a:rPr kumimoji="1" lang="ja-JP" altLang="en-US" dirty="0" smtClean="0"/>
              <a:t>鉄道盛土は以前から事前調査・事前対策が行われ、河川堤防は近年それがなされるようになってきた</a:t>
            </a:r>
            <a:endParaRPr kumimoji="1" lang="ja-JP" altLang="en-US" dirty="0"/>
          </a:p>
        </p:txBody>
      </p:sp>
      <p:sp>
        <p:nvSpPr>
          <p:cNvPr id="4" name="スライド番号プレースホルダ 3"/>
          <p:cNvSpPr>
            <a:spLocks noGrp="1"/>
          </p:cNvSpPr>
          <p:nvPr>
            <p:ph type="sldNum" sz="quarter" idx="12"/>
          </p:nvPr>
        </p:nvSpPr>
        <p:spPr/>
        <p:txBody>
          <a:bodyPr/>
          <a:lstStyle/>
          <a:p>
            <a:pPr>
              <a:defRPr/>
            </a:pPr>
            <a:fld id="{E97F9EB7-8D54-4512-8E50-17CDCC0BC8B1}" type="slidenum">
              <a:rPr lang="en-US" altLang="ja-JP" smtClean="0"/>
              <a:pPr>
                <a:defRPr/>
              </a:pPr>
              <a:t>67</a:t>
            </a:fld>
            <a:endParaRPr lang="en-US" altLang="ja-JP"/>
          </a:p>
        </p:txBody>
      </p:sp>
      <p:sp>
        <p:nvSpPr>
          <p:cNvPr id="5" name="テキスト ボックス 4"/>
          <p:cNvSpPr txBox="1"/>
          <p:nvPr/>
        </p:nvSpPr>
        <p:spPr>
          <a:xfrm>
            <a:off x="2843808" y="0"/>
            <a:ext cx="5976664" cy="461665"/>
          </a:xfrm>
          <a:prstGeom prst="rect">
            <a:avLst/>
          </a:prstGeom>
          <a:noFill/>
        </p:spPr>
        <p:txBody>
          <a:bodyPr wrap="square" rtlCol="0">
            <a:spAutoFit/>
          </a:bodyPr>
          <a:lstStyle/>
          <a:p>
            <a:pPr algn="ctr"/>
            <a:r>
              <a:rPr kumimoji="1" lang="ja-JP" altLang="en-US" dirty="0" smtClean="0">
                <a:solidFill>
                  <a:schemeClr val="bg1"/>
                </a:solidFill>
              </a:rPr>
              <a:t>盛土構造物に対しては「思考停止」状態</a:t>
            </a:r>
            <a:endParaRPr kumimoji="1" lang="ja-JP" altLang="en-US" dirty="0">
              <a:solidFill>
                <a:schemeClr val="bg1"/>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552" y="609600"/>
            <a:ext cx="8064896" cy="1143000"/>
          </a:xfrm>
        </p:spPr>
        <p:txBody>
          <a:bodyPr/>
          <a:lstStyle/>
          <a:p>
            <a:r>
              <a:rPr kumimoji="1" lang="ja-JP" altLang="en-US" dirty="0" smtClean="0"/>
              <a:t>本日の話に「答え」はありません</a:t>
            </a:r>
            <a:endParaRPr kumimoji="1" lang="ja-JP" altLang="en-US" dirty="0"/>
          </a:p>
        </p:txBody>
      </p:sp>
      <p:sp>
        <p:nvSpPr>
          <p:cNvPr id="3" name="コンテンツ プレースホルダ 2"/>
          <p:cNvSpPr>
            <a:spLocks noGrp="1"/>
          </p:cNvSpPr>
          <p:nvPr>
            <p:ph idx="1"/>
          </p:nvPr>
        </p:nvSpPr>
        <p:spPr>
          <a:xfrm>
            <a:off x="683568" y="2132856"/>
            <a:ext cx="7772400" cy="3312368"/>
          </a:xfrm>
        </p:spPr>
        <p:txBody>
          <a:bodyPr/>
          <a:lstStyle/>
          <a:p>
            <a:r>
              <a:rPr kumimoji="1" lang="ja-JP" altLang="en-US" dirty="0" smtClean="0"/>
              <a:t>これまで「答え」だと思っていたことが、まだ壊れていない構造物に対しては「答えではなかった」ことをお話ししました。</a:t>
            </a:r>
            <a:r>
              <a:rPr kumimoji="1" lang="en-US" altLang="ja-JP" dirty="0" smtClean="0"/>
              <a:t/>
            </a:r>
            <a:br>
              <a:rPr kumimoji="1" lang="en-US" altLang="ja-JP" dirty="0" smtClean="0"/>
            </a:br>
            <a:endParaRPr kumimoji="1" lang="en-US" altLang="ja-JP" dirty="0" smtClean="0"/>
          </a:p>
          <a:p>
            <a:r>
              <a:rPr lang="ja-JP" altLang="en-US" dirty="0" smtClean="0"/>
              <a:t>そして、いまできる最善と思われるやり方の一例をご紹介しました。</a:t>
            </a:r>
            <a:endParaRPr kumimoji="1" lang="ja-JP" altLang="en-US" dirty="0"/>
          </a:p>
        </p:txBody>
      </p:sp>
      <p:sp>
        <p:nvSpPr>
          <p:cNvPr id="4" name="スライド番号プレースホルダ 3"/>
          <p:cNvSpPr>
            <a:spLocks noGrp="1"/>
          </p:cNvSpPr>
          <p:nvPr>
            <p:ph type="sldNum" sz="quarter" idx="12"/>
          </p:nvPr>
        </p:nvSpPr>
        <p:spPr/>
        <p:txBody>
          <a:bodyPr/>
          <a:lstStyle/>
          <a:p>
            <a:pPr>
              <a:defRPr/>
            </a:pPr>
            <a:fld id="{E97F9EB7-8D54-4512-8E50-17CDCC0BC8B1}" type="slidenum">
              <a:rPr lang="en-US" altLang="ja-JP" smtClean="0"/>
              <a:pPr>
                <a:defRPr/>
              </a:pPr>
              <a:t>68</a:t>
            </a:fld>
            <a:endParaRPr lang="en-US" altLang="ja-JP"/>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609600"/>
            <a:ext cx="8496944" cy="1143000"/>
          </a:xfrm>
        </p:spPr>
        <p:txBody>
          <a:bodyPr/>
          <a:lstStyle/>
          <a:p>
            <a:r>
              <a:rPr kumimoji="1" lang="ja-JP" altLang="en-US" dirty="0" smtClean="0"/>
              <a:t>土質力学の創始者</a:t>
            </a:r>
            <a:r>
              <a:rPr kumimoji="1" lang="en-US" altLang="ja-JP" dirty="0" err="1" smtClean="0"/>
              <a:t>Terzaghi</a:t>
            </a:r>
            <a:r>
              <a:rPr kumimoji="1" lang="ja-JP" altLang="en-US" dirty="0" smtClean="0"/>
              <a:t>の信条</a:t>
            </a:r>
            <a:endParaRPr kumimoji="1" lang="ja-JP" altLang="en-US" dirty="0"/>
          </a:p>
        </p:txBody>
      </p:sp>
      <p:sp>
        <p:nvSpPr>
          <p:cNvPr id="4" name="スライド番号プレースホルダ 3"/>
          <p:cNvSpPr>
            <a:spLocks noGrp="1"/>
          </p:cNvSpPr>
          <p:nvPr>
            <p:ph type="sldNum" sz="quarter" idx="12"/>
          </p:nvPr>
        </p:nvSpPr>
        <p:spPr/>
        <p:txBody>
          <a:bodyPr/>
          <a:lstStyle/>
          <a:p>
            <a:pPr>
              <a:defRPr/>
            </a:pPr>
            <a:fld id="{E97F9EB7-8D54-4512-8E50-17CDCC0BC8B1}" type="slidenum">
              <a:rPr lang="en-US" altLang="ja-JP" smtClean="0"/>
              <a:pPr>
                <a:defRPr/>
              </a:pPr>
              <a:t>7</a:t>
            </a:fld>
            <a:endParaRPr lang="en-US" altLang="ja-JP"/>
          </a:p>
        </p:txBody>
      </p:sp>
      <p:pic>
        <p:nvPicPr>
          <p:cNvPr id="3074" name="Picture 2"/>
          <p:cNvPicPr>
            <a:picLocks noGrp="1" noChangeAspect="1" noChangeArrowheads="1"/>
          </p:cNvPicPr>
          <p:nvPr>
            <p:ph idx="1"/>
          </p:nvPr>
        </p:nvPicPr>
        <p:blipFill>
          <a:blip r:embed="rId2" cstate="print"/>
          <a:srcRect/>
          <a:stretch>
            <a:fillRect/>
          </a:stretch>
        </p:blipFill>
        <p:spPr bwMode="auto">
          <a:xfrm>
            <a:off x="395536" y="1700808"/>
            <a:ext cx="7529518" cy="4302582"/>
          </a:xfrm>
          <a:prstGeom prst="rect">
            <a:avLst/>
          </a:prstGeom>
          <a:noFill/>
          <a:ln w="9525">
            <a:noFill/>
            <a:miter lim="800000"/>
            <a:headEnd/>
            <a:tailEnd/>
          </a:ln>
        </p:spPr>
      </p:pic>
      <p:sp>
        <p:nvSpPr>
          <p:cNvPr id="5" name="正方形/長方形 4"/>
          <p:cNvSpPr/>
          <p:nvPr/>
        </p:nvSpPr>
        <p:spPr>
          <a:xfrm>
            <a:off x="467544" y="1700808"/>
            <a:ext cx="7488832" cy="12241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8172400" y="1700808"/>
            <a:ext cx="504056" cy="83099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kumimoji="1" lang="ja-JP" altLang="en-US" dirty="0" smtClean="0"/>
              <a:t>幻想</a:t>
            </a:r>
            <a:endParaRPr kumimoji="1" lang="ja-JP" altLang="en-US" dirty="0"/>
          </a:p>
        </p:txBody>
      </p:sp>
      <p:sp>
        <p:nvSpPr>
          <p:cNvPr id="7" name="テキスト ボックス 6"/>
          <p:cNvSpPr txBox="1"/>
          <p:nvPr/>
        </p:nvSpPr>
        <p:spPr>
          <a:xfrm>
            <a:off x="8172400" y="3501008"/>
            <a:ext cx="504056" cy="2677656"/>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kumimoji="1" lang="ja-JP" altLang="en-US" dirty="0" smtClean="0"/>
              <a:t>理論の全能なし</a:t>
            </a:r>
            <a:endParaRPr kumimoji="1" lang="ja-JP" altLang="en-US" dirty="0"/>
          </a:p>
        </p:txBody>
      </p:sp>
      <p:sp>
        <p:nvSpPr>
          <p:cNvPr id="8" name="正方形/長方形 7"/>
          <p:cNvSpPr/>
          <p:nvPr/>
        </p:nvSpPr>
        <p:spPr>
          <a:xfrm>
            <a:off x="395536" y="4437112"/>
            <a:ext cx="7488832" cy="15121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67544" y="6021288"/>
            <a:ext cx="7272808"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ja-JP" altLang="en-US" dirty="0" smtClean="0"/>
              <a:t>数学的取り扱いが成功する可能性は限定的</a:t>
            </a:r>
            <a:endParaRPr kumimoji="1" lang="ja-JP"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476672"/>
            <a:ext cx="7772400" cy="1143000"/>
          </a:xfrm>
        </p:spPr>
        <p:txBody>
          <a:bodyPr/>
          <a:lstStyle/>
          <a:p>
            <a:r>
              <a:rPr kumimoji="1" lang="ja-JP" altLang="en-US" dirty="0" smtClean="0"/>
              <a:t>土質力学の最悪の敵</a:t>
            </a:r>
            <a:endParaRPr kumimoji="1" lang="ja-JP" altLang="en-US" dirty="0"/>
          </a:p>
        </p:txBody>
      </p:sp>
      <p:sp>
        <p:nvSpPr>
          <p:cNvPr id="4" name="スライド番号プレースホルダ 3"/>
          <p:cNvSpPr>
            <a:spLocks noGrp="1"/>
          </p:cNvSpPr>
          <p:nvPr>
            <p:ph type="sldNum" sz="quarter" idx="12"/>
          </p:nvPr>
        </p:nvSpPr>
        <p:spPr/>
        <p:txBody>
          <a:bodyPr/>
          <a:lstStyle/>
          <a:p>
            <a:pPr>
              <a:defRPr/>
            </a:pPr>
            <a:fld id="{E97F9EB7-8D54-4512-8E50-17CDCC0BC8B1}" type="slidenum">
              <a:rPr lang="en-US" altLang="ja-JP" smtClean="0"/>
              <a:pPr>
                <a:defRPr/>
              </a:pPr>
              <a:t>8</a:t>
            </a:fld>
            <a:endParaRPr lang="en-US" altLang="ja-JP"/>
          </a:p>
        </p:txBody>
      </p:sp>
      <p:pic>
        <p:nvPicPr>
          <p:cNvPr id="4098" name="Picture 2"/>
          <p:cNvPicPr>
            <a:picLocks noGrp="1" noChangeAspect="1" noChangeArrowheads="1"/>
          </p:cNvPicPr>
          <p:nvPr>
            <p:ph idx="1"/>
          </p:nvPr>
        </p:nvPicPr>
        <p:blipFill>
          <a:blip r:embed="rId2" cstate="print"/>
          <a:srcRect/>
          <a:stretch>
            <a:fillRect/>
          </a:stretch>
        </p:blipFill>
        <p:spPr bwMode="auto">
          <a:xfrm>
            <a:off x="179512" y="4437112"/>
            <a:ext cx="8718996" cy="1440160"/>
          </a:xfrm>
          <a:prstGeom prst="rect">
            <a:avLst/>
          </a:prstGeom>
          <a:noFill/>
          <a:ln w="9525">
            <a:noFill/>
            <a:miter lim="800000"/>
            <a:headEnd/>
            <a:tailEnd/>
          </a:ln>
        </p:spPr>
      </p:pic>
      <p:sp>
        <p:nvSpPr>
          <p:cNvPr id="6" name="雲形吹き出し 5"/>
          <p:cNvSpPr/>
          <p:nvPr/>
        </p:nvSpPr>
        <p:spPr>
          <a:xfrm>
            <a:off x="5004048" y="1268760"/>
            <a:ext cx="3744416" cy="273630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あくまでも</a:t>
            </a:r>
            <a:endParaRPr kumimoji="1" lang="en-US" altLang="ja-JP" dirty="0" smtClean="0"/>
          </a:p>
          <a:p>
            <a:pPr algn="ctr"/>
            <a:r>
              <a:rPr lang="ja-JP" altLang="en-US" dirty="0" smtClean="0"/>
              <a:t>言っているのは</a:t>
            </a:r>
            <a:endParaRPr lang="en-US" altLang="ja-JP" dirty="0" smtClean="0"/>
          </a:p>
          <a:p>
            <a:pPr algn="ctr"/>
            <a:r>
              <a:rPr kumimoji="1" lang="en-US" altLang="ja-JP" dirty="0" err="1" smtClean="0"/>
              <a:t>Terzaghi</a:t>
            </a:r>
            <a:endParaRPr kumimoji="1" lang="ja-JP" altLang="en-US" dirty="0"/>
          </a:p>
        </p:txBody>
      </p:sp>
      <p:sp>
        <p:nvSpPr>
          <p:cNvPr id="7" name="テキスト ボックス 6"/>
          <p:cNvSpPr txBox="1"/>
          <p:nvPr/>
        </p:nvSpPr>
        <p:spPr>
          <a:xfrm>
            <a:off x="5724128" y="3212976"/>
            <a:ext cx="2232248" cy="30777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kumimoji="1" lang="ja-JP" altLang="en-US" sz="1400" dirty="0" smtClean="0"/>
              <a:t>これも一種のリスクヘッジ</a:t>
            </a:r>
            <a:endParaRPr kumimoji="1" lang="ja-JP" altLang="en-US" sz="1400" dirty="0"/>
          </a:p>
        </p:txBody>
      </p:sp>
      <p:sp>
        <p:nvSpPr>
          <p:cNvPr id="8" name="正方形/長方形 7"/>
          <p:cNvSpPr/>
          <p:nvPr/>
        </p:nvSpPr>
        <p:spPr>
          <a:xfrm>
            <a:off x="395536" y="4437112"/>
            <a:ext cx="8280920" cy="15121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539552" y="3501008"/>
            <a:ext cx="3888432"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kumimoji="1" lang="ja-JP" altLang="en-US" dirty="0" smtClean="0"/>
              <a:t>純粋の理論家が最大の敵</a:t>
            </a:r>
            <a:endParaRPr kumimoji="1" lang="ja-JP"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ja-JP" altLang="en-US" dirty="0" smtClean="0"/>
              <a:t>地盤調査・地下調査</a:t>
            </a:r>
            <a:endParaRPr kumimoji="1" lang="ja-JP" altLang="en-US" dirty="0"/>
          </a:p>
        </p:txBody>
      </p:sp>
      <p:sp>
        <p:nvSpPr>
          <p:cNvPr id="4" name="スライド番号プレースホルダ 3"/>
          <p:cNvSpPr>
            <a:spLocks noGrp="1"/>
          </p:cNvSpPr>
          <p:nvPr>
            <p:ph type="sldNum" sz="quarter" idx="12"/>
          </p:nvPr>
        </p:nvSpPr>
        <p:spPr/>
        <p:txBody>
          <a:bodyPr/>
          <a:lstStyle/>
          <a:p>
            <a:pPr>
              <a:defRPr/>
            </a:pPr>
            <a:fld id="{E97F9EB7-8D54-4512-8E50-17CDCC0BC8B1}" type="slidenum">
              <a:rPr lang="en-US" altLang="ja-JP" smtClean="0"/>
              <a:pPr>
                <a:defRPr/>
              </a:pPr>
              <a:t>9</a:t>
            </a:fld>
            <a:endParaRPr lang="en-US" altLang="ja-JP"/>
          </a:p>
        </p:txBody>
      </p:sp>
      <p:pic>
        <p:nvPicPr>
          <p:cNvPr id="5122" name="Picture 2"/>
          <p:cNvPicPr>
            <a:picLocks noGrp="1" noChangeAspect="1" noChangeArrowheads="1"/>
          </p:cNvPicPr>
          <p:nvPr>
            <p:ph sz="half" idx="1"/>
          </p:nvPr>
        </p:nvPicPr>
        <p:blipFill>
          <a:blip r:embed="rId2" cstate="print"/>
          <a:srcRect/>
          <a:stretch>
            <a:fillRect/>
          </a:stretch>
        </p:blipFill>
        <p:spPr bwMode="auto">
          <a:xfrm>
            <a:off x="467544" y="1628800"/>
            <a:ext cx="8173835" cy="1368152"/>
          </a:xfrm>
          <a:prstGeom prst="rect">
            <a:avLst/>
          </a:prstGeom>
          <a:noFill/>
          <a:ln w="9525">
            <a:noFill/>
            <a:miter lim="800000"/>
            <a:headEnd/>
            <a:tailEnd/>
          </a:ln>
        </p:spPr>
      </p:pic>
      <p:pic>
        <p:nvPicPr>
          <p:cNvPr id="5123" name="Picture 3"/>
          <p:cNvPicPr>
            <a:picLocks noGrp="1" noChangeAspect="1" noChangeArrowheads="1"/>
          </p:cNvPicPr>
          <p:nvPr>
            <p:ph sz="half" idx="2"/>
          </p:nvPr>
        </p:nvPicPr>
        <p:blipFill>
          <a:blip r:embed="rId3" cstate="print"/>
          <a:srcRect/>
          <a:stretch>
            <a:fillRect/>
          </a:stretch>
        </p:blipFill>
        <p:spPr bwMode="auto">
          <a:xfrm>
            <a:off x="467544" y="3861048"/>
            <a:ext cx="8367074" cy="1944216"/>
          </a:xfrm>
          <a:prstGeom prst="rect">
            <a:avLst/>
          </a:prstGeom>
          <a:noFill/>
          <a:ln w="9525">
            <a:noFill/>
            <a:miter lim="800000"/>
            <a:headEnd/>
            <a:tailEnd/>
          </a:ln>
        </p:spPr>
      </p:pic>
      <p:sp>
        <p:nvSpPr>
          <p:cNvPr id="6" name="正方形/長方形 5"/>
          <p:cNvSpPr/>
          <p:nvPr/>
        </p:nvSpPr>
        <p:spPr>
          <a:xfrm>
            <a:off x="467544" y="1556792"/>
            <a:ext cx="8280920" cy="15121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467544" y="3789040"/>
            <a:ext cx="8280920" cy="20882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187624" y="3140968"/>
            <a:ext cx="4752528"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kumimoji="1" lang="ja-JP" altLang="en-US" dirty="0" smtClean="0"/>
              <a:t>土の問題は半経験的に行うもの</a:t>
            </a:r>
            <a:endParaRPr kumimoji="1" lang="ja-JP" altLang="en-US" dirty="0"/>
          </a:p>
        </p:txBody>
      </p:sp>
      <p:sp>
        <p:nvSpPr>
          <p:cNvPr id="9" name="テキスト ボックス 8"/>
          <p:cNvSpPr txBox="1"/>
          <p:nvPr/>
        </p:nvSpPr>
        <p:spPr>
          <a:xfrm>
            <a:off x="1115616" y="5949280"/>
            <a:ext cx="6264696"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kumimoji="1" lang="ja-JP" altLang="en-US" dirty="0" smtClean="0"/>
              <a:t>理論考察と結合した統計手法で外挿する</a:t>
            </a:r>
            <a:endParaRPr kumimoji="1" lang="ja-JP"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theme/theme1.xml><?xml version="1.0" encoding="utf-8"?>
<a:theme xmlns:a="http://schemas.openxmlformats.org/drawingml/2006/main" name="OHTA_GEO3">
  <a:themeElements>
    <a:clrScheme name="OHTA_GEO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HTA_GEO3">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HTA_GEO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HTA_GEO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HTA_GEO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HTA_GEO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HTA_GEO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HTA_GEO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HTA_GEO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3508</TotalTime>
  <Words>9650</Words>
  <Application>Microsoft Office PowerPoint</Application>
  <PresentationFormat>画面に合わせる (4:3)</PresentationFormat>
  <Paragraphs>513</Paragraphs>
  <Slides>68</Slides>
  <Notes>36</Notes>
  <HiddenSlides>0</HiddenSlides>
  <MMClips>0</MMClips>
  <ScaleCrop>false</ScaleCrop>
  <HeadingPairs>
    <vt:vector size="4" baseType="variant">
      <vt:variant>
        <vt:lpstr>テーマ</vt:lpstr>
      </vt:variant>
      <vt:variant>
        <vt:i4>1</vt:i4>
      </vt:variant>
      <vt:variant>
        <vt:lpstr>スライド タイトル</vt:lpstr>
      </vt:variant>
      <vt:variant>
        <vt:i4>68</vt:i4>
      </vt:variant>
    </vt:vector>
  </HeadingPairs>
  <TitlesOfParts>
    <vt:vector size="69" baseType="lpstr">
      <vt:lpstr>OHTA_GEO3</vt:lpstr>
      <vt:lpstr>まだ壊れていない土構造物の 予防保全対策について</vt:lpstr>
      <vt:lpstr>スライド 2</vt:lpstr>
      <vt:lpstr>それ本当ですか？ 実証がありますか？</vt:lpstr>
      <vt:lpstr>まだ壊れていない土構造物の 危険性を事前に察知して 予防したことありますか？</vt:lpstr>
      <vt:lpstr>どういう方法論がありますか？</vt:lpstr>
      <vt:lpstr>スライド 6</vt:lpstr>
      <vt:lpstr>土質力学の創始者Terzaghiの信条</vt:lpstr>
      <vt:lpstr>土質力学の最悪の敵</vt:lpstr>
      <vt:lpstr>地盤調査・地下調査</vt:lpstr>
      <vt:lpstr>「理論土質力学」の解毒剤</vt:lpstr>
      <vt:lpstr>どういう方法論がありますか？</vt:lpstr>
      <vt:lpstr>既存の方法論</vt:lpstr>
      <vt:lpstr>まだ壊れてないものを調べるのにどれだけ投資できますか？</vt:lpstr>
      <vt:lpstr>では、社会インフラで想像しましょう</vt:lpstr>
      <vt:lpstr>崩れてからでいいのか？</vt:lpstr>
      <vt:lpstr>崩れてからでいいのか？</vt:lpstr>
      <vt:lpstr>壊れたら直せばいいのか？</vt:lpstr>
      <vt:lpstr>壊れたら直せばいいのか</vt:lpstr>
      <vt:lpstr>立場を変えて想像しましょう</vt:lpstr>
      <vt:lpstr>技術者倫理との絡み</vt:lpstr>
      <vt:lpstr>新設・補修と維持管理の違い</vt:lpstr>
      <vt:lpstr>N値・標準値信仰からの脱却</vt:lpstr>
      <vt:lpstr>スライド 23</vt:lpstr>
      <vt:lpstr>スライド 24</vt:lpstr>
      <vt:lpstr>スライド 25</vt:lpstr>
      <vt:lpstr>換算N値から逆算法の混沌へ</vt:lpstr>
      <vt:lpstr>換算N値では この斜面は存在しえない</vt:lpstr>
      <vt:lpstr>スライド 28</vt:lpstr>
      <vt:lpstr>崩壊時をいい加減に再現して Fs=0.95などと仮定するしかない</vt:lpstr>
      <vt:lpstr>土層強度検査棒 換算N値ではなく直接ｃ・φ計測へ</vt:lpstr>
      <vt:lpstr>まだ壊れていないところで実施</vt:lpstr>
      <vt:lpstr>スライド 32</vt:lpstr>
      <vt:lpstr>三軸圧縮試験もどき</vt:lpstr>
      <vt:lpstr>Ｃ・φを計測すれば順算で再現できる</vt:lpstr>
      <vt:lpstr>崩壊前の斜面は存在できた！</vt:lpstr>
      <vt:lpstr>地下水位が上昇するとFs&lt;1.0となった時点で崩壊が発生</vt:lpstr>
      <vt:lpstr>Ｃ・φがわかると水頭だけが未知数になる</vt:lpstr>
      <vt:lpstr>残るは水圧だ！</vt:lpstr>
      <vt:lpstr>岩は水圧で吹き飛ばされた（仮説）</vt:lpstr>
      <vt:lpstr>岩は水圧で吹き飛ばされた（仮説）</vt:lpstr>
      <vt:lpstr>岩は水圧で吹き飛ばされた（仮説）</vt:lpstr>
      <vt:lpstr>地下水が吹き出て崩壊が発生</vt:lpstr>
      <vt:lpstr>地下水が吹き出て崩壊が発生  崩壊面にはパイプ穴があり、土砂は流動している  表層部には「相対的難透水性地盤」</vt:lpstr>
      <vt:lpstr>Ｃ・φがわかると水頭だけが未知数になる</vt:lpstr>
      <vt:lpstr>スライド 45</vt:lpstr>
      <vt:lpstr>スライド 46</vt:lpstr>
      <vt:lpstr>透水性も現地で計測する</vt:lpstr>
      <vt:lpstr>実測値があると演繹的評価が可能</vt:lpstr>
      <vt:lpstr>でも結局パイプ流じゃん！地下流水音計測</vt:lpstr>
      <vt:lpstr>スライド 50</vt:lpstr>
      <vt:lpstr>水音のパワーレベル</vt:lpstr>
      <vt:lpstr>崩壊確率で表現する方が取り扱いが易しい</vt:lpstr>
      <vt:lpstr>スライド 53</vt:lpstr>
      <vt:lpstr>崩壊確率で表現する方が取り扱いが易しい</vt:lpstr>
      <vt:lpstr>予測可能な事例 谷埋め盛土の地震時評価事例</vt:lpstr>
      <vt:lpstr>理論よりも現象の事実</vt:lpstr>
      <vt:lpstr>予測方法</vt:lpstr>
      <vt:lpstr>盛土造成地の滑動崩落原因</vt:lpstr>
      <vt:lpstr>地盤調査・地下調査（再掲）</vt:lpstr>
      <vt:lpstr>予防工としての必要条件</vt:lpstr>
      <vt:lpstr>最重要なこと</vt:lpstr>
      <vt:lpstr>土壌雨量指数の示す意味</vt:lpstr>
      <vt:lpstr>鋼製パイプドレーン工</vt:lpstr>
      <vt:lpstr>スライド 64</vt:lpstr>
      <vt:lpstr>維持管理の調査法</vt:lpstr>
      <vt:lpstr>調査・対策法の一つの提案</vt:lpstr>
      <vt:lpstr>盛土構造物の問題点</vt:lpstr>
      <vt:lpstr>本日の話に「答え」はありません</vt:lpstr>
    </vt:vector>
  </TitlesOfParts>
  <Company>ohta-geo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一般市民からの斜面相談事例</dc:title>
  <dc:creator>ohta2</dc:creator>
  <cp:lastModifiedBy>pansa</cp:lastModifiedBy>
  <cp:revision>302</cp:revision>
  <dcterms:created xsi:type="dcterms:W3CDTF">2009-05-18T07:56:50Z</dcterms:created>
  <dcterms:modified xsi:type="dcterms:W3CDTF">2013-09-12T06:04:44Z</dcterms:modified>
</cp:coreProperties>
</file>